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307" r:id="rId4"/>
    <p:sldId id="351" r:id="rId5"/>
    <p:sldId id="354" r:id="rId6"/>
    <p:sldId id="359" r:id="rId7"/>
    <p:sldId id="363" r:id="rId8"/>
    <p:sldId id="393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408" r:id="rId18"/>
    <p:sldId id="381" r:id="rId19"/>
    <p:sldId id="386" r:id="rId20"/>
    <p:sldId id="387" r:id="rId21"/>
    <p:sldId id="388" r:id="rId22"/>
    <p:sldId id="389" r:id="rId23"/>
    <p:sldId id="382" r:id="rId24"/>
    <p:sldId id="383" r:id="rId25"/>
    <p:sldId id="385" r:id="rId26"/>
    <p:sldId id="384" r:id="rId27"/>
    <p:sldId id="390" r:id="rId28"/>
    <p:sldId id="392" r:id="rId29"/>
    <p:sldId id="391" r:id="rId30"/>
    <p:sldId id="394" r:id="rId31"/>
    <p:sldId id="395" r:id="rId32"/>
    <p:sldId id="396" r:id="rId33"/>
    <p:sldId id="406" r:id="rId34"/>
    <p:sldId id="400" r:id="rId35"/>
    <p:sldId id="401" r:id="rId36"/>
    <p:sldId id="402" r:id="rId37"/>
    <p:sldId id="403" r:id="rId38"/>
    <p:sldId id="397" r:id="rId39"/>
    <p:sldId id="398" r:id="rId40"/>
    <p:sldId id="404" r:id="rId41"/>
    <p:sldId id="405" r:id="rId42"/>
    <p:sldId id="419" r:id="rId43"/>
    <p:sldId id="399" r:id="rId44"/>
    <p:sldId id="409" r:id="rId45"/>
    <p:sldId id="410" r:id="rId46"/>
    <p:sldId id="414" r:id="rId47"/>
    <p:sldId id="411" r:id="rId48"/>
    <p:sldId id="416" r:id="rId49"/>
    <p:sldId id="412" r:id="rId50"/>
    <p:sldId id="415" r:id="rId51"/>
    <p:sldId id="417" r:id="rId52"/>
    <p:sldId id="41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4665"/>
  </p:normalViewPr>
  <p:slideViewPr>
    <p:cSldViewPr snapToGrid="0" snapToObjects="1">
      <p:cViewPr varScale="1">
        <p:scale>
          <a:sx n="61" d="100"/>
          <a:sy n="61" d="100"/>
        </p:scale>
        <p:origin x="24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CC3F8-6AD3-BD44-82FC-089D3ADA43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9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file:///D:\PPT_Out\nature-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0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532244" y="2627329"/>
            <a:ext cx="479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smtClean="0">
                <a:solidFill>
                  <a:schemeClr val="bg1"/>
                </a:solidFill>
              </a:rPr>
              <a:t>    </a:t>
            </a:r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</a:t>
            </a:r>
            <a:r>
              <a:rPr lang="cs-CZ" sz="7200" i="1" dirty="0" err="1" smtClean="0">
                <a:solidFill>
                  <a:schemeClr val="bg1"/>
                </a:solidFill>
              </a:rPr>
              <a:t>Lecture</a:t>
            </a:r>
            <a:r>
              <a:rPr lang="cs-CZ" sz="7200" i="1" dirty="0" smtClean="0">
                <a:solidFill>
                  <a:schemeClr val="bg1"/>
                </a:solidFill>
              </a:rPr>
              <a:t> 4 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61" y="11951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i="1" dirty="0" smtClean="0">
                <a:solidFill>
                  <a:srgbClr val="00B050"/>
                </a:solidFill>
              </a:rPr>
              <a:t>Questions?   </a:t>
            </a:r>
            <a:r>
              <a:rPr lang="en-US" sz="5400" b="1" i="1" dirty="0" smtClean="0">
                <a:solidFill>
                  <a:srgbClr val="C00000"/>
                </a:solidFill>
              </a:rPr>
              <a:t>Thoughts?  </a:t>
            </a:r>
            <a:r>
              <a:rPr lang="en-US" sz="5400" b="1" i="1" dirty="0" smtClean="0">
                <a:solidFill>
                  <a:srgbClr val="00B0F0"/>
                </a:solidFill>
              </a:rPr>
              <a:t>Feedback?</a:t>
            </a:r>
            <a:endParaRPr lang="en-US" sz="5400" b="1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66928" y="4516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1" dirty="0" smtClean="0"/>
              <a:t>Thalamus? Rethinking Gen?</a:t>
            </a:r>
          </a:p>
          <a:p>
            <a:pPr algn="ctr"/>
            <a:r>
              <a:rPr lang="en-US" sz="4800" b="1" i="1" dirty="0" smtClean="0"/>
              <a:t>von Neumann? 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35206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Synaptic connectivity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Synaptic plasticity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Plasticity in neural nets</a:t>
            </a:r>
          </a:p>
          <a:p>
            <a:endParaRPr lang="en-US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600" dirty="0" smtClean="0"/>
              <a:t>Next Wednesday:  Information Theory, the Brain, and DNNs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38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Brain: a </a:t>
            </a:r>
            <a:r>
              <a:rPr lang="en-US" i="1" dirty="0" err="1" smtClean="0"/>
              <a:t>Uuuuuuge</a:t>
            </a:r>
            <a:r>
              <a:rPr lang="en-US" dirty="0" smtClean="0"/>
              <a:t> directed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 smtClean="0"/>
              <a:t>About 10</a:t>
            </a:r>
            <a:r>
              <a:rPr lang="en-US" sz="3600" baseline="30000" dirty="0" smtClean="0"/>
              <a:t>11</a:t>
            </a:r>
            <a:r>
              <a:rPr lang="en-US" sz="3600" dirty="0" smtClean="0"/>
              <a:t> neurons</a:t>
            </a:r>
          </a:p>
          <a:p>
            <a:r>
              <a:rPr lang="en-US" sz="3600" dirty="0" smtClean="0"/>
              <a:t>Between 10</a:t>
            </a:r>
            <a:r>
              <a:rPr lang="en-US" sz="3600" baseline="30000" dirty="0" smtClean="0"/>
              <a:t>14-15</a:t>
            </a:r>
            <a:r>
              <a:rPr lang="en-US" sz="3600" dirty="0" smtClean="0"/>
              <a:t> synapses</a:t>
            </a:r>
          </a:p>
          <a:p>
            <a:r>
              <a:rPr lang="en-US" sz="3600" dirty="0" smtClean="0"/>
              <a:t>Notice:  this means that every neuron has </a:t>
            </a:r>
            <a:r>
              <a:rPr lang="en-US" sz="3600" dirty="0" smtClean="0">
                <a:solidFill>
                  <a:srgbClr val="C00000"/>
                </a:solidFill>
              </a:rPr>
              <a:t>on average                 </a:t>
            </a:r>
            <a:r>
              <a:rPr lang="en-US" sz="3600" dirty="0" smtClean="0"/>
              <a:t>1000 </a:t>
            </a:r>
            <a:r>
              <a:rPr lang="mr-IN" sz="3600" dirty="0" smtClean="0"/>
              <a:t>–</a:t>
            </a:r>
            <a:r>
              <a:rPr lang="en-US" sz="3600" dirty="0" smtClean="0"/>
              <a:t> 10,000 presynaptic neurons, and again as many </a:t>
            </a:r>
            <a:r>
              <a:rPr lang="en-US" sz="3600" dirty="0" smtClean="0"/>
              <a:t>postsynaptic ones</a:t>
            </a:r>
            <a:endParaRPr lang="en-US" sz="3600" dirty="0" smtClean="0"/>
          </a:p>
          <a:p>
            <a:r>
              <a:rPr lang="en-US" sz="3600" i="1" dirty="0" smtClean="0">
                <a:solidFill>
                  <a:srgbClr val="C00000"/>
                </a:solidFill>
              </a:rPr>
              <a:t>A random graph?</a:t>
            </a:r>
            <a:endParaRPr lang="en-US" sz="3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well known random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err="1" smtClean="0"/>
              <a:t>G</a:t>
            </a:r>
            <a:r>
              <a:rPr lang="en-US" sz="3600" baseline="-25000" dirty="0" err="1" smtClean="0"/>
              <a:t>n,p</a:t>
            </a:r>
            <a:r>
              <a:rPr lang="en-US" sz="3600" dirty="0" smtClean="0"/>
              <a:t> or the </a:t>
            </a:r>
            <a:r>
              <a:rPr lang="en-US" sz="3600" dirty="0" err="1" smtClean="0"/>
              <a:t>Erdo”s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err="1" smtClean="0"/>
              <a:t>Renyi</a:t>
            </a:r>
            <a:r>
              <a:rPr lang="en-US" sz="3600" dirty="0" smtClean="0"/>
              <a:t> random graph [1959]</a:t>
            </a:r>
          </a:p>
          <a:p>
            <a:r>
              <a:rPr lang="en-US" sz="3600" dirty="0" smtClean="0"/>
              <a:t>n nodes</a:t>
            </a:r>
          </a:p>
          <a:p>
            <a:r>
              <a:rPr lang="en-US" sz="3600" b="1" dirty="0" err="1" smtClean="0"/>
              <a:t>Prob</a:t>
            </a:r>
            <a:r>
              <a:rPr lang="en-US" sz="3600" b="1" dirty="0" smtClean="0"/>
              <a:t> </a:t>
            </a:r>
            <a:r>
              <a:rPr lang="en-US" sz="3600" dirty="0" smtClean="0"/>
              <a:t>[edge I </a:t>
            </a:r>
            <a:r>
              <a:rPr lang="en-US" sz="3600" dirty="0" smtClean="0">
                <a:sym typeface="Wingdings"/>
              </a:rPr>
              <a:t></a:t>
            </a:r>
            <a:r>
              <a:rPr lang="en-US" sz="3600" dirty="0" smtClean="0"/>
              <a:t> j] = p </a:t>
            </a:r>
            <a:r>
              <a:rPr lang="en-US" sz="3600" dirty="0" smtClean="0">
                <a:solidFill>
                  <a:srgbClr val="C00000"/>
                </a:solidFill>
              </a:rPr>
              <a:t>independently of other pairs</a:t>
            </a:r>
          </a:p>
          <a:p>
            <a:r>
              <a:rPr lang="en-US" sz="3600" dirty="0"/>
              <a:t>h</a:t>
            </a:r>
            <a:r>
              <a:rPr lang="en-US" sz="3600" dirty="0" smtClean="0"/>
              <a:t>ence, in-degree or out-degree </a:t>
            </a:r>
            <a:r>
              <a:rPr lang="en-US" sz="3600" dirty="0" smtClean="0">
                <a:solidFill>
                  <a:srgbClr val="C00000"/>
                </a:solidFill>
              </a:rPr>
              <a:t>concentrated at </a:t>
            </a:r>
            <a:r>
              <a:rPr lang="en-US" sz="3600" dirty="0" err="1" smtClean="0"/>
              <a:t>pn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C00000"/>
                </a:solidFill>
              </a:rPr>
              <a:t>p &lt; 1/n: </a:t>
            </a:r>
            <a:r>
              <a:rPr lang="en-US" sz="3600" dirty="0" smtClean="0"/>
              <a:t>dwarf components ~ln n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1/n &lt; p &lt; ln n/n: </a:t>
            </a:r>
            <a:r>
              <a:rPr lang="en-US" sz="3600" dirty="0" smtClean="0"/>
              <a:t>a giant component, still disconnected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p &gt; ln n/n: </a:t>
            </a:r>
            <a:r>
              <a:rPr lang="en-US" sz="3600" dirty="0" smtClean="0"/>
              <a:t>connected.  </a:t>
            </a:r>
          </a:p>
          <a:p>
            <a:r>
              <a:rPr lang="en-US" sz="3600" b="1" i="1" dirty="0" smtClean="0">
                <a:solidFill>
                  <a:srgbClr val="C00000"/>
                </a:solidFill>
              </a:rPr>
              <a:t>Sharp thresholds 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.g., Clique: 2ln n/ln(1/p)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61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/>
              <a:t>well known random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P</a:t>
            </a:r>
            <a:r>
              <a:rPr lang="en-US" sz="4000" baseline="-25000" dirty="0" err="1" smtClean="0"/>
              <a:t>n</a:t>
            </a:r>
            <a:r>
              <a:rPr lang="en-US" sz="4000" baseline="30000" dirty="0" smtClean="0"/>
              <a:t>𝛼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C00000"/>
                </a:solidFill>
              </a:rPr>
              <a:t>power-law</a:t>
            </a:r>
            <a:r>
              <a:rPr lang="en-US" sz="4000" dirty="0" smtClean="0"/>
              <a:t> (or </a:t>
            </a:r>
            <a:r>
              <a:rPr lang="en-US" sz="4000" dirty="0" smtClean="0">
                <a:solidFill>
                  <a:srgbClr val="C00000"/>
                </a:solidFill>
              </a:rPr>
              <a:t>Internet-like</a:t>
            </a:r>
            <a:r>
              <a:rPr lang="en-US" sz="4000" dirty="0" smtClean="0"/>
              <a:t>) graph</a:t>
            </a:r>
          </a:p>
          <a:p>
            <a:r>
              <a:rPr lang="en-US" sz="4000" dirty="0" smtClean="0"/>
              <a:t>Undirected</a:t>
            </a:r>
          </a:p>
          <a:p>
            <a:r>
              <a:rPr lang="en-US" sz="4000" b="1" dirty="0" err="1" smtClean="0"/>
              <a:t>Prob</a:t>
            </a:r>
            <a:r>
              <a:rPr lang="en-US" sz="4000" dirty="0" smtClean="0"/>
              <a:t>[there is a node of degree d] ~ n </a:t>
            </a:r>
            <a:r>
              <a:rPr lang="en-US" sz="4000" baseline="30000" dirty="0" smtClean="0"/>
              <a:t>-𝛼d</a:t>
            </a:r>
          </a:p>
          <a:p>
            <a:r>
              <a:rPr lang="en-US" sz="4000" dirty="0" smtClean="0"/>
              <a:t>Internet, www: 𝛼 ~ 2.6 - 2.8 </a:t>
            </a:r>
          </a:p>
          <a:p>
            <a:r>
              <a:rPr lang="en-US" sz="4000" dirty="0" smtClean="0"/>
              <a:t>Or: generated by some </a:t>
            </a:r>
            <a:r>
              <a:rPr lang="en-US" sz="4000" dirty="0" smtClean="0">
                <a:solidFill>
                  <a:srgbClr val="C00000"/>
                </a:solidFill>
              </a:rPr>
              <a:t>preferential attachment </a:t>
            </a:r>
            <a:r>
              <a:rPr lang="en-US" sz="4000" dirty="0" smtClean="0"/>
              <a:t>process (“the rich get richer”)</a:t>
            </a:r>
          </a:p>
          <a:p>
            <a:endParaRPr lang="en-US" sz="4000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Erdo”s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Renyi</a:t>
            </a:r>
            <a:r>
              <a:rPr lang="en-US" dirty="0" smtClean="0"/>
              <a:t> graphs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" y="2108560"/>
            <a:ext cx="10515600" cy="3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law / Internet like graph</a:t>
            </a:r>
            <a:endParaRPr lang="en-US" dirty="0"/>
          </a:p>
        </p:txBody>
      </p:sp>
      <p:pic>
        <p:nvPicPr>
          <p:cNvPr id="2050" name="Picture 2" descr="mage result for internet like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59" y="1825625"/>
            <a:ext cx="59728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Btw, a third kind of brain-relevant graph:</a:t>
            </a:r>
            <a:br>
              <a:rPr lang="en-US" dirty="0" smtClean="0"/>
            </a:br>
            <a:r>
              <a:rPr lang="en-US" dirty="0" smtClean="0"/>
              <a:t>The small </a:t>
            </a:r>
            <a:r>
              <a:rPr lang="en-US" dirty="0"/>
              <a:t>world </a:t>
            </a:r>
            <a:r>
              <a:rPr lang="en-US" dirty="0" smtClean="0"/>
              <a:t>graph [Kleinberg </a:t>
            </a:r>
            <a:r>
              <a:rPr lang="en-US" dirty="0"/>
              <a:t>2000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4290"/>
            <a:ext cx="10515600" cy="48937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/>
              <a:t>grid </a:t>
            </a:r>
            <a:r>
              <a:rPr lang="en-US" sz="3600" dirty="0" smtClean="0">
                <a:solidFill>
                  <a:srgbClr val="C00000"/>
                </a:solidFill>
              </a:rPr>
              <a:t>(2D geometry!)</a:t>
            </a:r>
            <a:endParaRPr lang="en-US" sz="3600" dirty="0" smtClean="0">
              <a:solidFill>
                <a:srgbClr val="C00000"/>
              </a:solidFill>
            </a:endParaRPr>
          </a:p>
          <a:p>
            <a:r>
              <a:rPr lang="en-US" sz="3600" dirty="0" smtClean="0"/>
              <a:t>Plus from each </a:t>
            </a:r>
            <a:r>
              <a:rPr lang="en-US" sz="3600" dirty="0" smtClean="0">
                <a:solidFill>
                  <a:srgbClr val="FF0000"/>
                </a:solidFill>
              </a:rPr>
              <a:t>node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very few random </a:t>
            </a:r>
            <a:r>
              <a:rPr lang="en-US" sz="3600" dirty="0" smtClean="0">
                <a:solidFill>
                  <a:srgbClr val="0070C0"/>
                </a:solidFill>
              </a:rPr>
              <a:t>edges</a:t>
            </a:r>
          </a:p>
          <a:p>
            <a:r>
              <a:rPr lang="en-US" sz="3600" dirty="0" smtClean="0"/>
              <a:t>Going </a:t>
            </a:r>
            <a:r>
              <a:rPr lang="en-US" sz="3600" dirty="0" smtClean="0"/>
              <a:t>distance d </a:t>
            </a:r>
            <a:r>
              <a:rPr lang="en-US" sz="3600" dirty="0" smtClean="0"/>
              <a:t>away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with probability ~ d</a:t>
            </a:r>
            <a:r>
              <a:rPr lang="en-US" sz="3600" baseline="30000" dirty="0" smtClean="0"/>
              <a:t>-</a:t>
            </a:r>
            <a:r>
              <a:rPr lang="en-US" sz="3600" b="1" baseline="30000" dirty="0" smtClean="0">
                <a:solidFill>
                  <a:srgbClr val="C00000"/>
                </a:solidFill>
              </a:rPr>
              <a:t>2</a:t>
            </a:r>
          </a:p>
          <a:p>
            <a:endParaRPr lang="en-US" sz="3600" b="1" dirty="0" smtClean="0">
              <a:solidFill>
                <a:srgbClr val="C00000"/>
              </a:solidFill>
            </a:endParaRPr>
          </a:p>
          <a:p>
            <a:r>
              <a:rPr lang="en-US" sz="3600" b="1" dirty="0" smtClean="0">
                <a:solidFill>
                  <a:srgbClr val="C00000"/>
                </a:solidFill>
              </a:rPr>
              <a:t>Theorem</a:t>
            </a:r>
            <a:r>
              <a:rPr lang="en-US" sz="3600" dirty="0" smtClean="0">
                <a:solidFill>
                  <a:srgbClr val="C00000"/>
                </a:solidFill>
              </a:rPr>
              <a:t>:  </a:t>
            </a:r>
            <a:r>
              <a:rPr lang="en-US" sz="3600" dirty="0">
                <a:solidFill>
                  <a:srgbClr val="C00000"/>
                </a:solidFill>
              </a:rPr>
              <a:t>G</a:t>
            </a:r>
            <a:r>
              <a:rPr lang="en-US" sz="3600" dirty="0" smtClean="0">
                <a:solidFill>
                  <a:srgbClr val="C00000"/>
                </a:solidFill>
              </a:rPr>
              <a:t>reedy algorithm routes in very few steps</a:t>
            </a:r>
          </a:p>
          <a:p>
            <a:endParaRPr lang="en-US" sz="3600" dirty="0"/>
          </a:p>
        </p:txBody>
      </p:sp>
      <p:pic>
        <p:nvPicPr>
          <p:cNvPr id="16386" name="Picture 2" descr="mage result for 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200" y="1964290"/>
            <a:ext cx="3663587" cy="36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527312" y="3096118"/>
            <a:ext cx="290623" cy="3062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5"/>
          </p:cNvCxnSpPr>
          <p:nvPr/>
        </p:nvCxnSpPr>
        <p:spPr>
          <a:xfrm>
            <a:off x="8775374" y="3357559"/>
            <a:ext cx="1546262" cy="909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of </a:t>
            </a:r>
            <a:r>
              <a:rPr lang="en-US" dirty="0" smtClean="0">
                <a:solidFill>
                  <a:srgbClr val="C00000"/>
                </a:solidFill>
              </a:rPr>
              <a:t>these </a:t>
            </a:r>
            <a:r>
              <a:rPr lang="en-US" dirty="0">
                <a:solidFill>
                  <a:srgbClr val="C00000"/>
                </a:solidFill>
              </a:rPr>
              <a:t>kinds of random graphs is the </a:t>
            </a:r>
            <a:r>
              <a:rPr lang="en-US" dirty="0" smtClean="0">
                <a:solidFill>
                  <a:srgbClr val="C00000"/>
                </a:solidFill>
              </a:rPr>
              <a:t>brain </a:t>
            </a:r>
            <a:r>
              <a:rPr lang="en-US" dirty="0">
                <a:solidFill>
                  <a:srgbClr val="C00000"/>
                </a:solidFill>
              </a:rPr>
              <a:t>more like</a:t>
            </a:r>
            <a:r>
              <a:rPr lang="en-US" dirty="0" smtClean="0">
                <a:solidFill>
                  <a:srgbClr val="C00000"/>
                </a:solidFill>
              </a:rPr>
              <a:t>?</a:t>
            </a:r>
            <a:endParaRPr lang="en-US" dirty="0"/>
          </a:p>
        </p:txBody>
      </p:sp>
      <p:pic>
        <p:nvPicPr>
          <p:cNvPr id="4" name="Content Placeholder 3" descr="5937020-the-thinker-statue-by-the-french-sculptor-rodin.jp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41" y="18256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start with, in what sense is it random?</a:t>
            </a:r>
            <a:br>
              <a:rPr lang="en-US" dirty="0" smtClean="0"/>
            </a:br>
            <a:r>
              <a:rPr lang="en-US" dirty="0" smtClean="0"/>
              <a:t>Can brain connections be random?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An answer from a place very far in the animal phylogenetic tree 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2" descr="mage result for fruit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8" y="2679701"/>
            <a:ext cx="5048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-1017958" y="-936702"/>
            <a:ext cx="14723435" cy="779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317322" y="3039899"/>
            <a:ext cx="39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bg1"/>
                </a:solidFill>
              </a:rPr>
              <a:t>Computation</a:t>
            </a:r>
            <a:r>
              <a:rPr lang="cs-CZ" sz="4800" i="1" dirty="0" smtClean="0">
                <a:solidFill>
                  <a:schemeClr val="bg1"/>
                </a:solidFill>
              </a:rPr>
              <a:t> 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2004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 smtClean="0"/>
              <a:t>How fruit flies remember smells </a:t>
            </a:r>
            <a:endParaRPr lang="en-US" dirty="0"/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2928" y="1670714"/>
            <a:ext cx="3039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</a:rPr>
              <a:t>r</a:t>
            </a:r>
            <a:r>
              <a:rPr lang="en-US" sz="3600" b="1" i="1" dirty="0" smtClean="0">
                <a:solidFill>
                  <a:srgbClr val="C00000"/>
                </a:solidFill>
              </a:rPr>
              <a:t>andom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p</a:t>
            </a:r>
            <a:r>
              <a:rPr lang="en-US" sz="3600" b="1" i="1" dirty="0" smtClean="0">
                <a:solidFill>
                  <a:srgbClr val="C00000"/>
                </a:solidFill>
              </a:rPr>
              <a:t>rojection</a:t>
            </a:r>
          </a:p>
          <a:p>
            <a:r>
              <a:rPr lang="en-US" sz="3600" dirty="0">
                <a:solidFill>
                  <a:srgbClr val="0070C0"/>
                </a:solidFill>
              </a:rPr>
              <a:t>f</a:t>
            </a:r>
            <a:r>
              <a:rPr lang="en-US" sz="3600" dirty="0" smtClean="0">
                <a:solidFill>
                  <a:srgbClr val="0070C0"/>
                </a:solidFill>
              </a:rPr>
              <a:t>ollowed by </a:t>
            </a:r>
            <a:r>
              <a:rPr lang="en-US" sz="3600" b="1" i="1" dirty="0" smtClean="0">
                <a:solidFill>
                  <a:srgbClr val="C00000"/>
                </a:solidFill>
              </a:rPr>
              <a:t>cap (RP&amp;C):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100 winners 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(out of 2000)</a:t>
            </a:r>
          </a:p>
          <a:p>
            <a:r>
              <a:rPr lang="en-US" sz="3600" dirty="0">
                <a:solidFill>
                  <a:srgbClr val="0070C0"/>
                </a:solidFill>
              </a:rPr>
              <a:t>t</a:t>
            </a:r>
            <a:r>
              <a:rPr lang="en-US" sz="3600" dirty="0" smtClean="0">
                <a:solidFill>
                  <a:srgbClr val="0070C0"/>
                </a:solidFill>
              </a:rPr>
              <a:t>ake all</a:t>
            </a:r>
          </a:p>
        </p:txBody>
      </p:sp>
    </p:spTree>
    <p:extLst>
      <p:ext uri="{BB962C8B-B14F-4D97-AF65-F5344CB8AC3E}">
        <p14:creationId xmlns:p14="http://schemas.microsoft.com/office/powerpoint/2010/main" val="19024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 smtClean="0"/>
              <a:t>How fruit flies remember smells  </a:t>
            </a:r>
            <a:endParaRPr lang="en-US" dirty="0"/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2928" y="1670714"/>
            <a:ext cx="303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Q: but wait a minute! Is this 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a random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b</a:t>
            </a:r>
            <a:r>
              <a:rPr lang="en-US" sz="3600" dirty="0" smtClean="0">
                <a:solidFill>
                  <a:srgbClr val="0070C0"/>
                </a:solidFill>
              </a:rPr>
              <a:t>ipartite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graph?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27711" y="1985125"/>
            <a:ext cx="736577" cy="28798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6357939" y="2050934"/>
            <a:ext cx="2561628" cy="6351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5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A:  </a:t>
            </a:r>
            <a:r>
              <a:rPr lang="en-US" sz="2800" b="1" i="1" dirty="0" smtClean="0"/>
              <a:t>Random convergence of olfactory input in the Drosophila mushroom body</a:t>
            </a:r>
            <a:r>
              <a:rPr lang="en-US" sz="2800" dirty="0"/>
              <a:t> </a:t>
            </a:r>
            <a:r>
              <a:rPr lang="en-US" sz="2800" dirty="0" smtClean="0"/>
              <a:t>by S. Caron, V. </a:t>
            </a:r>
            <a:r>
              <a:rPr lang="en-US" sz="2800" dirty="0" err="1" smtClean="0"/>
              <a:t>Ruta</a:t>
            </a:r>
            <a:r>
              <a:rPr lang="en-US" sz="2800" dirty="0" smtClean="0"/>
              <a:t>, L. Abbott, R. Axel,2013 </a:t>
            </a:r>
            <a:endParaRPr lang="en-US" sz="2800" dirty="0"/>
          </a:p>
        </p:txBody>
      </p:sp>
      <p:pic>
        <p:nvPicPr>
          <p:cNvPr id="3078" name="Picture 6" descr="ig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41" y="1789886"/>
            <a:ext cx="7594235" cy="48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9124" y="1825621"/>
            <a:ext cx="2767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Bottom line:</a:t>
            </a:r>
          </a:p>
          <a:p>
            <a:r>
              <a:rPr lang="en-US" sz="3200" dirty="0">
                <a:solidFill>
                  <a:srgbClr val="0070C0"/>
                </a:solidFill>
              </a:rPr>
              <a:t>l</a:t>
            </a:r>
            <a:r>
              <a:rPr lang="en-US" sz="3200" dirty="0" smtClean="0">
                <a:solidFill>
                  <a:srgbClr val="0070C0"/>
                </a:solidFill>
              </a:rPr>
              <a:t>ooks like a random bipartite graph, 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except that the degree distribution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of the LHS is not uniform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rgbClr val="C00000"/>
                </a:solidFill>
              </a:rPr>
              <a:t>generative model </a:t>
            </a:r>
            <a:r>
              <a:rPr lang="en-US" dirty="0" smtClean="0"/>
              <a:t>of the Human Connectome?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988" y="2006600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Neurons are created from </a:t>
            </a:r>
          </a:p>
          <a:p>
            <a:pPr marL="0" indent="0">
              <a:buNone/>
            </a:pPr>
            <a:r>
              <a:rPr lang="en-US" sz="3600" dirty="0" smtClean="0"/>
              <a:t>      stem cells</a:t>
            </a:r>
          </a:p>
          <a:p>
            <a:pPr marL="0" indent="0">
              <a:buNone/>
            </a:pPr>
            <a:r>
              <a:rPr lang="en-US" sz="3600" dirty="0" smtClean="0"/>
              <a:t>2.  They sprout dendrites and an </a:t>
            </a:r>
          </a:p>
          <a:p>
            <a:pPr marL="0" indent="0">
              <a:buNone/>
            </a:pPr>
            <a:r>
              <a:rPr lang="en-US" sz="3600" dirty="0" smtClean="0"/>
              <a:t>     axon hillock (basis) </a:t>
            </a:r>
            <a:endParaRPr lang="en-US" sz="3600" dirty="0"/>
          </a:p>
        </p:txBody>
      </p:sp>
      <p:pic>
        <p:nvPicPr>
          <p:cNvPr id="3074" name="Picture 2" descr="mage result for growing neurons from stem ce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20" y="1115219"/>
            <a:ext cx="3810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9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generative model of the Human Connectome?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988" y="20066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   3.   </a:t>
            </a:r>
            <a:r>
              <a:rPr lang="en-US" sz="3600" dirty="0" smtClean="0"/>
              <a:t>Then the axon’s </a:t>
            </a:r>
            <a:r>
              <a:rPr lang="en-US" sz="3600" dirty="0" smtClean="0">
                <a:solidFill>
                  <a:srgbClr val="C00000"/>
                </a:solidFill>
              </a:rPr>
              <a:t>growth cone </a:t>
            </a:r>
            <a:r>
              <a:rPr lang="en-US" sz="3600" dirty="0" smtClean="0"/>
              <a:t>takes over</a:t>
            </a:r>
          </a:p>
          <a:p>
            <a:endParaRPr lang="en-US" sz="3600" dirty="0">
              <a:solidFill>
                <a:srgbClr val="C00000"/>
              </a:solidFill>
            </a:endParaRPr>
          </a:p>
          <a:p>
            <a:r>
              <a:rPr lang="en-US" sz="3600" dirty="0" smtClean="0"/>
              <a:t>A sensory </a:t>
            </a:r>
            <a:r>
              <a:rPr lang="mr-IN" sz="3600" dirty="0" smtClean="0"/>
              <a:t>–</a:t>
            </a:r>
            <a:r>
              <a:rPr lang="en-US" sz="3600" dirty="0" smtClean="0"/>
              <a:t> motor organ</a:t>
            </a:r>
          </a:p>
          <a:p>
            <a:endParaRPr lang="en-US" sz="3600" dirty="0"/>
          </a:p>
          <a:p>
            <a:r>
              <a:rPr lang="en-US" sz="3600" dirty="0" smtClean="0"/>
              <a:t>Navigates the brain </a:t>
            </a:r>
          </a:p>
          <a:p>
            <a:pPr marL="0" indent="0">
              <a:buNone/>
            </a:pPr>
            <a:r>
              <a:rPr lang="en-US" sz="3600" dirty="0" smtClean="0"/>
              <a:t>following chemical cues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(advance, turn, stop)</a:t>
            </a:r>
          </a:p>
        </p:txBody>
      </p:sp>
      <p:pic>
        <p:nvPicPr>
          <p:cNvPr id="4102" name="Picture 6" descr="mage result for growth cone of a ax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8" y="2758281"/>
            <a:ext cx="5715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3256225">
            <a:off x="5786583" y="2736468"/>
            <a:ext cx="978408" cy="495282"/>
          </a:xfrm>
          <a:prstGeom prst="rightArrow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does the growth cone travel?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C000"/>
                </a:solidFill>
              </a:rPr>
              <a:t>Many yards in the giraffe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0070C0"/>
                </a:solidFill>
              </a:rPr>
              <a:t>Some 𝝻m in local circuits, or for most inhibitory neurons (exponentially concentrated to zero)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About 4mm on average in the cortex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navigational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768" y="1825625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sz="3600" dirty="0"/>
              <a:t>s</a:t>
            </a:r>
            <a:r>
              <a:rPr lang="en-US" sz="3600" dirty="0" smtClean="0"/>
              <a:t>ometimes there are </a:t>
            </a:r>
            <a:r>
              <a:rPr lang="en-US" sz="3600" i="1" dirty="0" smtClean="0"/>
              <a:t>early scaffold </a:t>
            </a:r>
            <a:r>
              <a:rPr lang="en-US" sz="3600" dirty="0" smtClean="0"/>
              <a:t>neurons</a:t>
            </a:r>
          </a:p>
          <a:p>
            <a:r>
              <a:rPr lang="en-US" sz="3600" dirty="0"/>
              <a:t>o</a:t>
            </a:r>
            <a:r>
              <a:rPr lang="en-US" sz="3600" dirty="0" smtClean="0"/>
              <a:t>ther times there are </a:t>
            </a:r>
            <a:r>
              <a:rPr lang="en-US" sz="3600" i="1" dirty="0" smtClean="0"/>
              <a:t>signpost</a:t>
            </a:r>
            <a:r>
              <a:rPr lang="en-US" sz="3600" dirty="0" smtClean="0"/>
              <a:t> neurons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advance</a:t>
            </a:r>
            <a:r>
              <a:rPr lang="en-US" sz="3600" dirty="0">
                <a:solidFill>
                  <a:srgbClr val="C00000"/>
                </a:solidFill>
              </a:rPr>
              <a:t>, turn, </a:t>
            </a:r>
            <a:r>
              <a:rPr lang="en-US" sz="3600" dirty="0" smtClean="0">
                <a:solidFill>
                  <a:srgbClr val="C00000"/>
                </a:solidFill>
              </a:rPr>
              <a:t>stop: </a:t>
            </a:r>
            <a:r>
              <a:rPr lang="en-US" sz="3600" dirty="0" smtClean="0">
                <a:solidFill>
                  <a:srgbClr val="0070C0"/>
                </a:solidFill>
              </a:rPr>
              <a:t>Q: is there a </a:t>
            </a:r>
            <a:r>
              <a:rPr lang="en-US" sz="3600" b="1" i="1" dirty="0" smtClean="0">
                <a:solidFill>
                  <a:srgbClr val="0070C0"/>
                </a:solidFill>
              </a:rPr>
              <a:t>split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</a:p>
          <a:p>
            <a:endParaRPr lang="en-US" sz="3600" dirty="0" smtClean="0">
              <a:solidFill>
                <a:srgbClr val="FF0000"/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axon collateral   </a:t>
            </a:r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mage result for axon collat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37" y="4210493"/>
            <a:ext cx="57340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2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177209" y="1446027"/>
            <a:ext cx="10515600" cy="406655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latin typeface="Arial" charset="0"/>
              </a:rPr>
              <a:t>Brain-wide single-cell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tracing reveals </a:t>
            </a:r>
            <a:r>
              <a:rPr lang="en-US" altLang="en-US" sz="3600" dirty="0">
                <a:latin typeface="Arial" charset="0"/>
              </a:rPr>
              <a:t>the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diversity </a:t>
            </a:r>
            <a:r>
              <a:rPr lang="en-US" altLang="en-US" sz="3600" dirty="0">
                <a:latin typeface="Arial" charset="0"/>
              </a:rPr>
              <a:t>of axonal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projection </a:t>
            </a:r>
            <a:r>
              <a:rPr lang="en-US" altLang="en-US" sz="3600" dirty="0">
                <a:latin typeface="Arial" charset="0"/>
              </a:rPr>
              <a:t>patterns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of </a:t>
            </a:r>
            <a:r>
              <a:rPr lang="en-US" altLang="en-US" sz="3600" dirty="0">
                <a:latin typeface="Arial" charset="0"/>
              </a:rPr>
              <a:t>layer-2/3  </a:t>
            </a:r>
            <a:r>
              <a:rPr lang="en-US" altLang="en-US" sz="3600" dirty="0" smtClean="0">
                <a:latin typeface="Arial" charset="0"/>
              </a:rPr>
              <a:t>V1 </a:t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err="1" smtClean="0">
                <a:latin typeface="Arial" charset="0"/>
              </a:rPr>
              <a:t>neurons,with</a:t>
            </a:r>
            <a:r>
              <a:rPr lang="en-US" altLang="en-US" sz="3600" dirty="0" smtClean="0">
                <a:latin typeface="Arial" charset="0"/>
              </a:rPr>
              <a:t> </a:t>
            </a:r>
            <a:r>
              <a:rPr lang="en-US" altLang="en-US" sz="3600" dirty="0">
                <a:latin typeface="Arial" charset="0"/>
              </a:rPr>
              <a:t>most cells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projecting </a:t>
            </a:r>
            <a:r>
              <a:rPr lang="en-US" altLang="en-US" sz="3600" dirty="0">
                <a:latin typeface="Arial" charset="0"/>
              </a:rPr>
              <a:t>to more than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one target </a:t>
            </a:r>
            <a:r>
              <a:rPr lang="en-US" altLang="en-US" sz="3600" dirty="0">
                <a:latin typeface="Arial" charset="0"/>
              </a:rPr>
              <a:t>area</a:t>
            </a:r>
          </a:p>
        </p:txBody>
      </p:sp>
      <p:pic>
        <p:nvPicPr>
          <p:cNvPr id="2051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4404" y="950916"/>
            <a:ext cx="5816600" cy="4525963"/>
          </a:xfrm>
        </p:spPr>
      </p:pic>
      <p:pic>
        <p:nvPicPr>
          <p:cNvPr id="2052" name="Picture 5" descr="D:\PPT_Out\nature-logo.jpg"/>
          <p:cNvPicPr>
            <a:picLocks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6223000"/>
            <a:ext cx="1333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itle 1"/>
          <p:cNvSpPr txBox="1">
            <a:spLocks/>
          </p:cNvSpPr>
          <p:nvPr/>
        </p:nvSpPr>
        <p:spPr bwMode="auto">
          <a:xfrm>
            <a:off x="1968500" y="5745946"/>
            <a:ext cx="8229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Arial" charset="0"/>
              </a:rPr>
              <a:t>Y Han </a:t>
            </a:r>
            <a:r>
              <a:rPr lang="en-US" altLang="en-US" sz="2800" i="1" dirty="0">
                <a:latin typeface="Arial" charset="0"/>
              </a:rPr>
              <a:t>et al. Nature</a:t>
            </a:r>
            <a:r>
              <a:rPr lang="en-US" altLang="en-US" sz="2800" dirty="0">
                <a:latin typeface="Arial" charset="0"/>
              </a:rPr>
              <a:t> </a:t>
            </a:r>
            <a:r>
              <a:rPr lang="fr-FR" altLang="en-US" sz="2800" b="1" dirty="0">
                <a:latin typeface="Arial" charset="0"/>
              </a:rPr>
              <a:t>556</a:t>
            </a:r>
            <a:r>
              <a:rPr lang="fr-FR" altLang="en-US" sz="2800" dirty="0">
                <a:latin typeface="Arial" charset="0"/>
              </a:rPr>
              <a:t>, 51–56</a:t>
            </a:r>
            <a:r>
              <a:rPr lang="en-US" altLang="en-US" sz="2800" dirty="0">
                <a:latin typeface="Arial" charset="0"/>
              </a:rPr>
              <a:t> (2018) doi:10.1038/nature26159</a:t>
            </a:r>
          </a:p>
        </p:txBody>
      </p:sp>
    </p:spTree>
    <p:extLst>
      <p:ext uri="{BB962C8B-B14F-4D97-AF65-F5344CB8AC3E}">
        <p14:creationId xmlns:p14="http://schemas.microsoft.com/office/powerpoint/2010/main" val="15307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(Cerebral) Cortex:</a:t>
            </a:r>
            <a:br>
              <a:rPr lang="en-US" dirty="0" smtClean="0"/>
            </a:br>
            <a:r>
              <a:rPr lang="en-US" dirty="0" smtClean="0"/>
              <a:t>the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1.5 mm</a:t>
            </a:r>
          </a:p>
          <a:p>
            <a:r>
              <a:rPr lang="en-US" sz="3200" dirty="0" smtClean="0"/>
              <a:t>2500 cm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r>
              <a:rPr lang="en-US" sz="3200" dirty="0"/>
              <a:t>s</a:t>
            </a:r>
            <a:r>
              <a:rPr lang="en-US" sz="3200" dirty="0" smtClean="0"/>
              <a:t>ix layers</a:t>
            </a:r>
          </a:p>
          <a:p>
            <a:r>
              <a:rPr lang="en-US" sz="3200" dirty="0" smtClean="0"/>
              <a:t>20B neurons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3" t="37580" r="10219" b="13102"/>
          <a:stretch/>
        </p:blipFill>
        <p:spPr>
          <a:xfrm>
            <a:off x="3193473" y="586798"/>
            <a:ext cx="8880762" cy="60544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030142"/>
            <a:ext cx="10515600" cy="4733349"/>
          </a:xfrm>
        </p:spPr>
        <p:txBody>
          <a:bodyPr>
            <a:normAutofit/>
          </a:bodyPr>
          <a:lstStyle/>
          <a:p>
            <a:r>
              <a:rPr lang="en-US" dirty="0" smtClean="0"/>
              <a:t>So, there </a:t>
            </a:r>
            <a:br>
              <a:rPr lang="en-US" dirty="0" smtClean="0"/>
            </a:br>
            <a:r>
              <a:rPr lang="en-US" dirty="0" smtClean="0"/>
              <a:t>is a split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it seems </a:t>
            </a:r>
            <a:br>
              <a:rPr lang="en-US" dirty="0" smtClean="0"/>
            </a:br>
            <a:r>
              <a:rPr lang="en-US" dirty="0" smtClean="0"/>
              <a:t>to be </a:t>
            </a:r>
            <a:br>
              <a:rPr lang="en-US" dirty="0" smtClean="0"/>
            </a:br>
            <a:r>
              <a:rPr lang="en-US" dirty="0" smtClean="0"/>
              <a:t>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46" y="238393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First:  What happened last Wednesday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7966"/>
          </a:xfrm>
        </p:spPr>
        <p:txBody>
          <a:bodyPr>
            <a:normAutofit/>
          </a:bodyPr>
          <a:lstStyle/>
          <a:p>
            <a:r>
              <a:rPr lang="en-US" sz="5400" b="1" i="1" dirty="0" smtClean="0"/>
              <a:t>Connectome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(as in </a:t>
            </a:r>
            <a:r>
              <a:rPr lang="en-US" dirty="0" smtClean="0">
                <a:solidFill>
                  <a:srgbClr val="C00000"/>
                </a:solidFill>
              </a:rPr>
              <a:t>“you are your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_”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292" name="Picture 4" descr="mage result for seung you are your connect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365125"/>
            <a:ext cx="4336473" cy="65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7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ge result for connectome projec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t="-3100" r="30310" b="-369"/>
          <a:stretch/>
        </p:blipFill>
        <p:spPr bwMode="auto">
          <a:xfrm>
            <a:off x="443345" y="97416"/>
            <a:ext cx="4932220" cy="450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ge result for blue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33" y="235528"/>
            <a:ext cx="59817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age result for connectome by ba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33" y="3597853"/>
            <a:ext cx="6391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8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of bar codes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Protocadherin</a:t>
            </a:r>
            <a:r>
              <a:rPr lang="en-US" dirty="0" smtClean="0"/>
              <a:t> proteins and molecular </a:t>
            </a:r>
            <a:br>
              <a:rPr lang="en-US" dirty="0" smtClean="0"/>
            </a:br>
            <a:r>
              <a:rPr lang="en-US" dirty="0" smtClean="0"/>
              <a:t>self-avoidance</a:t>
            </a:r>
            <a:endParaRPr lang="en-US" dirty="0"/>
          </a:p>
        </p:txBody>
      </p:sp>
      <p:pic>
        <p:nvPicPr>
          <p:cNvPr id="11266" name="Picture 2" descr="igure 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52290" r="4180" b="1224"/>
          <a:stretch/>
        </p:blipFill>
        <p:spPr bwMode="auto">
          <a:xfrm>
            <a:off x="6906491" y="2452252"/>
            <a:ext cx="5583382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maniatislab.columbia.edu/photo/fig1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" y="2092034"/>
            <a:ext cx="7243108" cy="47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0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Suppose we have the human connectome</a:t>
            </a:r>
          </a:p>
          <a:p>
            <a:r>
              <a:rPr lang="en-US" sz="3600" dirty="0" smtClean="0"/>
              <a:t>Will it help us understand how the brain works?</a:t>
            </a:r>
          </a:p>
          <a:p>
            <a:endParaRPr lang="en-US" sz="3600" dirty="0"/>
          </a:p>
        </p:txBody>
      </p:sp>
      <p:pic>
        <p:nvPicPr>
          <p:cNvPr id="4" name="Content Placeholder 3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68" y="3562700"/>
            <a:ext cx="1957938" cy="29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731" y="1767627"/>
            <a:ext cx="10515600" cy="3133688"/>
          </a:xfrm>
        </p:spPr>
        <p:txBody>
          <a:bodyPr>
            <a:normAutofit/>
          </a:bodyPr>
          <a:lstStyle/>
          <a:p>
            <a:r>
              <a:rPr lang="en-US" dirty="0" smtClean="0"/>
              <a:t>So, what kind of graph is the connectome?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One hypothesis:  Locally </a:t>
            </a:r>
            <a:r>
              <a:rPr lang="en-US" dirty="0" err="1" smtClean="0"/>
              <a:t>Erdo”s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Renyi</a:t>
            </a:r>
            <a:r>
              <a:rPr lang="en-US" dirty="0"/>
              <a:t> </a:t>
            </a:r>
            <a:r>
              <a:rPr lang="en-US" dirty="0" smtClean="0"/>
              <a:t>and globally Internet-like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76400" y="267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2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kind of graph is the connectome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Two-way connected neurons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76400" y="267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807037" y="2099336"/>
            <a:ext cx="4551217" cy="4121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“Highly </a:t>
            </a:r>
            <a:r>
              <a:rPr lang="en-US" sz="3200" b="1" dirty="0"/>
              <a:t>Nonrandom Features of Synaptic Connectivity in Local </a:t>
            </a:r>
            <a:r>
              <a:rPr lang="en-US" sz="3200" b="1"/>
              <a:t>Cortical </a:t>
            </a:r>
            <a:r>
              <a:rPr lang="en-US" sz="3200" b="1" smtClean="0"/>
              <a:t>Circuits”</a:t>
            </a:r>
            <a:endParaRPr lang="en-US" sz="3200" b="1" dirty="0" smtClean="0"/>
          </a:p>
          <a:p>
            <a:r>
              <a:rPr lang="en-US" sz="3200" dirty="0" smtClean="0"/>
              <a:t>S. Song et al., PLOS Bio 2005</a:t>
            </a:r>
          </a:p>
          <a:p>
            <a:endParaRPr lang="en-US" sz="3200" dirty="0"/>
          </a:p>
          <a:p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33945" y="2902805"/>
            <a:ext cx="1357746" cy="1385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71455" y="1913245"/>
            <a:ext cx="36714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Two-way connection </a:t>
            </a:r>
            <a:r>
              <a:rPr lang="en-US" sz="2800" dirty="0" smtClean="0">
                <a:solidFill>
                  <a:srgbClr val="FF0000"/>
                </a:solidFill>
              </a:rPr>
              <a:t>between two neurons is about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ten </a:t>
            </a:r>
            <a:r>
              <a:rPr lang="en-US" sz="2800" dirty="0" smtClean="0">
                <a:solidFill>
                  <a:srgbClr val="FF0000"/>
                </a:solidFill>
              </a:rPr>
              <a:t>times more likely </a:t>
            </a:r>
            <a:r>
              <a:rPr lang="en-US" sz="2800" dirty="0" smtClean="0">
                <a:solidFill>
                  <a:srgbClr val="FF0000"/>
                </a:solidFill>
              </a:rPr>
              <a:t>than </a:t>
            </a:r>
            <a:r>
              <a:rPr lang="en-US" sz="2800" dirty="0" err="1" smtClean="0">
                <a:solidFill>
                  <a:srgbClr val="FF0000"/>
                </a:solidFill>
              </a:rPr>
              <a:t>Erdo”s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mr-IN" sz="2800" dirty="0" smtClean="0">
                <a:solidFill>
                  <a:srgbClr val="FF0000"/>
                </a:solidFill>
              </a:rPr>
              <a:t>–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Renyi</a:t>
            </a:r>
            <a:r>
              <a:rPr lang="en-US" sz="2800" dirty="0" smtClean="0">
                <a:solidFill>
                  <a:srgbClr val="FF0000"/>
                </a:solidFill>
              </a:rPr>
              <a:t> predicts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kind of graph is the connectome?</a:t>
            </a:r>
            <a:br>
              <a:rPr lang="en-US" dirty="0" smtClean="0"/>
            </a:br>
            <a:r>
              <a:rPr lang="en-US" dirty="0" smtClean="0"/>
              <a:t>Three neuron connectivity</a:t>
            </a:r>
            <a:endParaRPr lang="en-US" dirty="0"/>
          </a:p>
        </p:txBody>
      </p:sp>
      <p:pic>
        <p:nvPicPr>
          <p:cNvPr id="13314" name="Picture 2" descr="https://journals.plos.org/plosbiology/article/figure/image?size=large&amp;id=info:doi/10.1371/journal.pbio.0030068.g00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t="22591" r="1191" b="22156"/>
          <a:stretch/>
        </p:blipFill>
        <p:spPr bwMode="auto">
          <a:xfrm>
            <a:off x="595744" y="1690688"/>
            <a:ext cx="6511637" cy="47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6400" y="267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807037" y="2099336"/>
            <a:ext cx="4551217" cy="4121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“Highly </a:t>
            </a:r>
            <a:r>
              <a:rPr lang="en-US" sz="3200" b="1" dirty="0"/>
              <a:t>Nonrandom Features of Synaptic Connectivity in Local </a:t>
            </a:r>
            <a:r>
              <a:rPr lang="en-US" sz="3200" b="1"/>
              <a:t>Cortical </a:t>
            </a:r>
            <a:r>
              <a:rPr lang="en-US" sz="3200" b="1" smtClean="0"/>
              <a:t>Circuits”</a:t>
            </a:r>
            <a:endParaRPr lang="en-US" sz="3200" b="1" dirty="0" smtClean="0"/>
          </a:p>
          <a:p>
            <a:r>
              <a:rPr lang="en-US" sz="3200" dirty="0" smtClean="0"/>
              <a:t>S. Song et al., PLOS Bio 2005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30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that?</a:t>
            </a:r>
            <a:r>
              <a:rPr lang="en-US" baseline="30000" dirty="0">
                <a:solidFill>
                  <a:srgbClr val="FF0000"/>
                </a:solidFill>
              </a:rPr>
              <a:t> *</a:t>
            </a:r>
            <a:endParaRPr lang="en-US" dirty="0"/>
          </a:p>
        </p:txBody>
      </p:sp>
      <p:pic>
        <p:nvPicPr>
          <p:cNvPr id="4" name="Content Placeholder 3" descr="5937020-the-thinker-statue-by-the-french-sculptor-rodin.jp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4" y="0"/>
            <a:ext cx="1957938" cy="29332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335988"/>
            <a:ext cx="10515600" cy="417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FF0000"/>
                </a:solidFill>
              </a:rPr>
              <a:t>Geometry</a:t>
            </a:r>
            <a:r>
              <a:rPr lang="en-US" sz="3600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“Independently </a:t>
            </a:r>
            <a:r>
              <a:rPr lang="en-US" dirty="0"/>
              <a:t>Outgrowing Neurons </a:t>
            </a:r>
            <a:r>
              <a:rPr lang="en-US" dirty="0" smtClean="0"/>
              <a:t>and </a:t>
            </a:r>
            <a:r>
              <a:rPr lang="en-US" dirty="0"/>
              <a:t>Geometry-Based Synapse Formation Produce Networks with Realistic Synaptic </a:t>
            </a:r>
            <a:r>
              <a:rPr lang="en-US" dirty="0" smtClean="0"/>
              <a:t>Connectivity” </a:t>
            </a:r>
          </a:p>
          <a:p>
            <a:pPr marL="0" indent="0">
              <a:buNone/>
            </a:pPr>
            <a:r>
              <a:rPr lang="en-US" dirty="0" smtClean="0"/>
              <a:t>van </a:t>
            </a:r>
            <a:r>
              <a:rPr lang="en-US" dirty="0" err="1" smtClean="0"/>
              <a:t>Ooyen</a:t>
            </a:r>
            <a:r>
              <a:rPr lang="en-US" dirty="0" smtClean="0"/>
              <a:t> et al. PLOS 1 2014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>
                <a:solidFill>
                  <a:srgbClr val="FF0000"/>
                </a:solidFill>
              </a:rPr>
              <a:t>Or plasticity?  </a:t>
            </a:r>
          </a:p>
          <a:p>
            <a:pPr marL="0" indent="0">
              <a:buNone/>
            </a:pPr>
            <a:r>
              <a:rPr lang="en-US" dirty="0" err="1" smtClean="0"/>
              <a:t>cf</a:t>
            </a:r>
            <a:r>
              <a:rPr lang="en-US" dirty="0" smtClean="0"/>
              <a:t> H. </a:t>
            </a:r>
            <a:r>
              <a:rPr lang="en-US" dirty="0" err="1" smtClean="0"/>
              <a:t>Markram</a:t>
            </a:r>
            <a:r>
              <a:rPr lang="en-US" dirty="0" smtClean="0"/>
              <a:t> V2 cells responding to the same </a:t>
            </a:r>
            <a:r>
              <a:rPr lang="en-US" dirty="0" smtClean="0"/>
              <a:t>edge direction are much more </a:t>
            </a:r>
            <a:r>
              <a:rPr lang="en-US" dirty="0" smtClean="0"/>
              <a:t>likely to be connected</a:t>
            </a:r>
          </a:p>
          <a:p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710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connectome </a:t>
            </a:r>
            <a:r>
              <a:rPr lang="en-US" dirty="0" smtClean="0"/>
              <a:t>changes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so do you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5988"/>
            <a:ext cx="10515600" cy="4171138"/>
          </a:xfrm>
        </p:spPr>
        <p:txBody>
          <a:bodyPr/>
          <a:lstStyle/>
          <a:p>
            <a:r>
              <a:rPr lang="en-US" sz="3600" dirty="0" smtClean="0"/>
              <a:t>New connections are formed</a:t>
            </a:r>
          </a:p>
          <a:p>
            <a:pPr lvl="1"/>
            <a:r>
              <a:rPr lang="en-US" sz="3200" dirty="0" smtClean="0"/>
              <a:t>In the embryo</a:t>
            </a:r>
          </a:p>
          <a:p>
            <a:pPr lvl="1"/>
            <a:r>
              <a:rPr lang="en-US" sz="3200" dirty="0" smtClean="0"/>
              <a:t>In the baby</a:t>
            </a:r>
          </a:p>
          <a:p>
            <a:pPr lvl="1"/>
            <a:r>
              <a:rPr lang="en-US" sz="3200" dirty="0" smtClean="0"/>
              <a:t>In the adult</a:t>
            </a:r>
            <a:endParaRPr lang="en-US" sz="3600" dirty="0" smtClean="0"/>
          </a:p>
          <a:p>
            <a:r>
              <a:rPr lang="en-US" sz="3600" dirty="0" smtClean="0"/>
              <a:t>Existing ones are destroyed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487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synapses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(into muscular fibers)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72693" y="5375564"/>
            <a:ext cx="6068289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25093" y="1787673"/>
            <a:ext cx="0" cy="37402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90506" y="5652654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11776" y="5472539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</a:t>
            </a:r>
            <a:r>
              <a:rPr lang="en-US" sz="3600" dirty="0" smtClean="0">
                <a:solidFill>
                  <a:srgbClr val="FF0000"/>
                </a:solidFill>
              </a:rPr>
              <a:t>irth!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722205" y="4931785"/>
            <a:ext cx="484632" cy="443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48986" y="2125100"/>
            <a:ext cx="6018028" cy="2806682"/>
          </a:xfrm>
          <a:custGeom>
            <a:avLst/>
            <a:gdLst>
              <a:gd name="connsiteX0" fmla="*/ 0 w 4465674"/>
              <a:gd name="connsiteY0" fmla="*/ 1830212 h 1851477"/>
              <a:gd name="connsiteX1" fmla="*/ 1509823 w 4465674"/>
              <a:gd name="connsiteY1" fmla="*/ 1412 h 1851477"/>
              <a:gd name="connsiteX2" fmla="*/ 2190307 w 4465674"/>
              <a:gd name="connsiteY2" fmla="*/ 1532500 h 1851477"/>
              <a:gd name="connsiteX3" fmla="*/ 4465674 w 4465674"/>
              <a:gd name="connsiteY3" fmla="*/ 1851477 h 1851477"/>
              <a:gd name="connsiteX4" fmla="*/ 4465674 w 4465674"/>
              <a:gd name="connsiteY4" fmla="*/ 1851477 h 185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5674" h="1851477">
                <a:moveTo>
                  <a:pt x="0" y="1830212"/>
                </a:moveTo>
                <a:cubicBezTo>
                  <a:pt x="572386" y="940621"/>
                  <a:pt x="1144772" y="51031"/>
                  <a:pt x="1509823" y="1412"/>
                </a:cubicBezTo>
                <a:cubicBezTo>
                  <a:pt x="1874874" y="-48207"/>
                  <a:pt x="1697665" y="1224156"/>
                  <a:pt x="2190307" y="1532500"/>
                </a:cubicBezTo>
                <a:cubicBezTo>
                  <a:pt x="2682949" y="1840844"/>
                  <a:pt x="4465674" y="1851477"/>
                  <a:pt x="4465674" y="1851477"/>
                </a:cubicBezTo>
                <a:lnTo>
                  <a:pt x="4465674" y="185147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gradient descent succeed in approximating the optimum?</a:t>
            </a:r>
            <a:r>
              <a:rPr lang="en-US" sz="5400" b="1" baseline="30000" dirty="0" smtClean="0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00B0F0"/>
                </a:solidFill>
              </a:rPr>
              <a:t>saddle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00B0F0"/>
                </a:solidFill>
              </a:rPr>
              <a:t>points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028" name="Picture 4" descr="mage result for saddl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63" y="1235078"/>
            <a:ext cx="7208874" cy="562292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5874328" y="3861576"/>
            <a:ext cx="498763" cy="1084497"/>
          </a:xfrm>
          <a:custGeom>
            <a:avLst/>
            <a:gdLst>
              <a:gd name="connsiteX0" fmla="*/ 498763 w 498763"/>
              <a:gd name="connsiteY0" fmla="*/ 3842 h 1084497"/>
              <a:gd name="connsiteX1" fmla="*/ 304800 w 498763"/>
              <a:gd name="connsiteY1" fmla="*/ 73115 h 1084497"/>
              <a:gd name="connsiteX2" fmla="*/ 55418 w 498763"/>
              <a:gd name="connsiteY2" fmla="*/ 502606 h 1084497"/>
              <a:gd name="connsiteX3" fmla="*/ 27709 w 498763"/>
              <a:gd name="connsiteY3" fmla="*/ 1084497 h 1084497"/>
              <a:gd name="connsiteX4" fmla="*/ 27709 w 498763"/>
              <a:gd name="connsiteY4" fmla="*/ 1084497 h 1084497"/>
              <a:gd name="connsiteX5" fmla="*/ 0 w 498763"/>
              <a:gd name="connsiteY5" fmla="*/ 1084497 h 108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763" h="1084497">
                <a:moveTo>
                  <a:pt x="498763" y="3842"/>
                </a:moveTo>
                <a:cubicBezTo>
                  <a:pt x="438727" y="-3085"/>
                  <a:pt x="378691" y="-10012"/>
                  <a:pt x="304800" y="73115"/>
                </a:cubicBezTo>
                <a:cubicBezTo>
                  <a:pt x="230909" y="156242"/>
                  <a:pt x="101600" y="334042"/>
                  <a:pt x="55418" y="502606"/>
                </a:cubicBezTo>
                <a:cubicBezTo>
                  <a:pt x="9236" y="671170"/>
                  <a:pt x="27709" y="1084497"/>
                  <a:pt x="27709" y="1084497"/>
                </a:cubicBezTo>
                <a:lnTo>
                  <a:pt x="27709" y="1084497"/>
                </a:lnTo>
                <a:lnTo>
                  <a:pt x="0" y="108449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666509" y="3492796"/>
            <a:ext cx="1413164" cy="553743"/>
          </a:xfrm>
          <a:custGeom>
            <a:avLst/>
            <a:gdLst>
              <a:gd name="connsiteX0" fmla="*/ 0 w 1413164"/>
              <a:gd name="connsiteY0" fmla="*/ 0 h 553743"/>
              <a:gd name="connsiteX1" fmla="*/ 554182 w 1413164"/>
              <a:gd name="connsiteY1" fmla="*/ 540328 h 553743"/>
              <a:gd name="connsiteX2" fmla="*/ 1413164 w 1413164"/>
              <a:gd name="connsiteY2" fmla="*/ 401782 h 553743"/>
              <a:gd name="connsiteX3" fmla="*/ 1413164 w 1413164"/>
              <a:gd name="connsiteY3" fmla="*/ 401782 h 55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64" h="553743">
                <a:moveTo>
                  <a:pt x="0" y="0"/>
                </a:moveTo>
                <a:cubicBezTo>
                  <a:pt x="159327" y="236682"/>
                  <a:pt x="318655" y="473364"/>
                  <a:pt x="554182" y="540328"/>
                </a:cubicBezTo>
                <a:cubicBezTo>
                  <a:pt x="789709" y="607292"/>
                  <a:pt x="1413164" y="401782"/>
                  <a:pt x="1413164" y="401782"/>
                </a:cubicBezTo>
                <a:lnTo>
                  <a:pt x="1413164" y="401782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deletion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err="1" smtClean="0"/>
              <a:t>cf</a:t>
            </a:r>
            <a:r>
              <a:rPr lang="en-US" sz="3600" dirty="0" smtClean="0"/>
              <a:t> algorithmic work on </a:t>
            </a:r>
            <a:r>
              <a:rPr lang="en-US" sz="3600" dirty="0" smtClean="0">
                <a:solidFill>
                  <a:srgbClr val="C00000"/>
                </a:solidFill>
              </a:rPr>
              <a:t>graph </a:t>
            </a:r>
            <a:r>
              <a:rPr lang="en-US" sz="3600" dirty="0" err="1" smtClean="0">
                <a:solidFill>
                  <a:srgbClr val="C00000"/>
                </a:solidFill>
              </a:rPr>
              <a:t>sparsification</a:t>
            </a:r>
            <a:r>
              <a:rPr lang="en-US" sz="3600" dirty="0" smtClean="0"/>
              <a:t>, [</a:t>
            </a:r>
            <a:r>
              <a:rPr lang="en-US" sz="3600" dirty="0" err="1" smtClean="0"/>
              <a:t>Spielman</a:t>
            </a:r>
            <a:r>
              <a:rPr lang="en-US" sz="3600" dirty="0" smtClean="0"/>
              <a:t> and </a:t>
            </a:r>
            <a:r>
              <a:rPr lang="en-US" sz="3600" dirty="0" err="1" smtClean="0"/>
              <a:t>Teng</a:t>
            </a:r>
            <a:r>
              <a:rPr lang="en-US" sz="3600" dirty="0" smtClean="0"/>
              <a:t> 2004] and others</a:t>
            </a:r>
            <a:r>
              <a:rPr lang="en-US" sz="4000" baseline="300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Incidentally, remember Hubel and </a:t>
            </a:r>
            <a:r>
              <a:rPr lang="en-US" dirty="0" err="1" smtClean="0"/>
              <a:t>Wiezel’s</a:t>
            </a:r>
            <a:r>
              <a:rPr lang="en-US" dirty="0" smtClean="0"/>
              <a:t> simple cells?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600" dirty="0" smtClean="0"/>
              <a:t>How are these synapses formed?</a:t>
            </a:r>
          </a:p>
          <a:p>
            <a:r>
              <a:rPr lang="en-US" sz="3600" dirty="0" smtClean="0"/>
              <a:t>How do all </a:t>
            </a:r>
            <a:r>
              <a:rPr lang="en-US" sz="3600" dirty="0" smtClean="0">
                <a:solidFill>
                  <a:srgbClr val="0070C0"/>
                </a:solidFill>
              </a:rPr>
              <a:t>these ganglia </a:t>
            </a:r>
            <a:r>
              <a:rPr lang="en-US" sz="3600" dirty="0" smtClean="0"/>
              <a:t>know that </a:t>
            </a:r>
          </a:p>
          <a:p>
            <a:pPr marL="0" indent="0">
              <a:buNone/>
            </a:pPr>
            <a:r>
              <a:rPr lang="en-US" sz="3600" dirty="0" smtClean="0"/>
              <a:t>  they are on a straight line in the retina?</a:t>
            </a:r>
            <a:r>
              <a:rPr lang="en-US" sz="3600" baseline="30000" dirty="0">
                <a:solidFill>
                  <a:srgbClr val="FF0000"/>
                </a:solidFill>
              </a:rPr>
              <a:t> *</a:t>
            </a:r>
            <a:endParaRPr lang="en-US" sz="3600" dirty="0" smtClean="0"/>
          </a:p>
          <a:p>
            <a:r>
              <a:rPr lang="en-US" sz="3600" dirty="0" smtClean="0"/>
              <a:t>Was it evolution?</a:t>
            </a:r>
          </a:p>
          <a:p>
            <a:r>
              <a:rPr lang="en-US" sz="3600" dirty="0" smtClean="0"/>
              <a:t>Is it done during development?</a:t>
            </a:r>
          </a:p>
          <a:p>
            <a:r>
              <a:rPr lang="en-US" sz="3600" dirty="0" smtClean="0"/>
              <a:t>Or is it learning and synapse </a:t>
            </a:r>
            <a:r>
              <a:rPr lang="en-US" sz="3600" dirty="0"/>
              <a:t>d</a:t>
            </a:r>
            <a:r>
              <a:rPr lang="en-US" sz="3600" dirty="0" smtClean="0"/>
              <a:t>eletion?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299" r="12879" b="41670"/>
          <a:stretch/>
        </p:blipFill>
        <p:spPr>
          <a:xfrm>
            <a:off x="7280563" y="971612"/>
            <a:ext cx="4911437" cy="21236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0398765">
            <a:off x="6742631" y="1617011"/>
            <a:ext cx="3654429" cy="120655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5937020-the-thinker-statue-by-the-french-sculptor-rodin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208" y="3230161"/>
            <a:ext cx="1957938" cy="29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Btw:  yet another thing to consider</a:t>
            </a:r>
            <a:r>
              <a:rPr lang="en-US" baseline="30000" dirty="0" smtClean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 axon can touch the postsynaptic dendrite at many places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At many “edges of the tree”</a:t>
            </a:r>
          </a:p>
          <a:p>
            <a:r>
              <a:rPr lang="en-US" sz="3600" dirty="0" smtClean="0"/>
              <a:t>How do these add up to effect the postsynaptic neuron?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Sup of products?  Products of sums?</a:t>
            </a:r>
          </a:p>
          <a:p>
            <a:r>
              <a:rPr lang="en-US" sz="3600" dirty="0" smtClean="0"/>
              <a:t>Much work is done on this front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28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 between neurons are not permanent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3216"/>
            <a:ext cx="10515600" cy="4904784"/>
          </a:xfrm>
        </p:spPr>
        <p:txBody>
          <a:bodyPr/>
          <a:lstStyle/>
          <a:p>
            <a:r>
              <a:rPr lang="en-US" sz="3600" dirty="0" smtClean="0"/>
              <a:t>New ones are formed</a:t>
            </a:r>
          </a:p>
          <a:p>
            <a:pPr lvl="1"/>
            <a:r>
              <a:rPr lang="en-US" sz="3200" dirty="0" smtClean="0"/>
              <a:t>In the embryo</a:t>
            </a:r>
          </a:p>
          <a:p>
            <a:pPr lvl="1"/>
            <a:r>
              <a:rPr lang="en-US" sz="3200" dirty="0" smtClean="0"/>
              <a:t>In the baby</a:t>
            </a:r>
          </a:p>
          <a:p>
            <a:pPr lvl="1"/>
            <a:r>
              <a:rPr lang="en-US" sz="3200" dirty="0" smtClean="0"/>
              <a:t>In the adult</a:t>
            </a:r>
            <a:endParaRPr lang="en-US" sz="3600" dirty="0" smtClean="0"/>
          </a:p>
          <a:p>
            <a:r>
              <a:rPr lang="en-US" sz="3600" dirty="0" smtClean="0"/>
              <a:t>Existing ones are destroyed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Existing ones become stronger or weaker at a large range of time scales (1ms to months)</a:t>
            </a:r>
          </a:p>
          <a:p>
            <a:r>
              <a:rPr lang="en-US" sz="3600" b="1" i="1" dirty="0" smtClean="0">
                <a:solidFill>
                  <a:srgbClr val="C00000"/>
                </a:solidFill>
              </a:rPr>
              <a:t>Plasticity: </a:t>
            </a:r>
            <a:r>
              <a:rPr lang="en-US" sz="3600" b="1" i="1" dirty="0" smtClean="0"/>
              <a:t>the way brains learn</a:t>
            </a:r>
          </a:p>
        </p:txBody>
      </p:sp>
    </p:spTree>
    <p:extLst>
      <p:ext uri="{BB962C8B-B14F-4D97-AF65-F5344CB8AC3E}">
        <p14:creationId xmlns:p14="http://schemas.microsoft.com/office/powerpoint/2010/main" val="82546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Pre-synaptic activity affects the magnitude of post-synaptic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7930" r="45601" b="73723"/>
          <a:stretch/>
        </p:blipFill>
        <p:spPr>
          <a:xfrm>
            <a:off x="539873" y="1690688"/>
            <a:ext cx="9926912" cy="5126183"/>
          </a:xfrm>
        </p:spPr>
      </p:pic>
    </p:spTree>
    <p:extLst>
      <p:ext uri="{BB962C8B-B14F-4D97-AF65-F5344CB8AC3E}">
        <p14:creationId xmlns:p14="http://schemas.microsoft.com/office/powerpoint/2010/main" val="4367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dirty="0" smtClean="0"/>
              <a:t>istory of plasticity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1890: Ramon y </a:t>
            </a:r>
            <a:r>
              <a:rPr lang="en-US" dirty="0" err="1" smtClean="0"/>
              <a:t>Cajal</a:t>
            </a:r>
            <a:r>
              <a:rPr lang="en-US" dirty="0" smtClean="0"/>
              <a:t> hypothesizes </a:t>
            </a:r>
            <a:r>
              <a:rPr lang="en-US" dirty="0" smtClean="0"/>
              <a:t>that synapses </a:t>
            </a:r>
            <a:r>
              <a:rPr lang="en-US" dirty="0" smtClean="0"/>
              <a:t>between </a:t>
            </a:r>
            <a:r>
              <a:rPr lang="en-US" dirty="0" smtClean="0"/>
              <a:t>neurons are the agents of learning</a:t>
            </a:r>
            <a:endParaRPr lang="en-US" dirty="0" smtClean="0"/>
          </a:p>
          <a:p>
            <a:r>
              <a:rPr lang="en-US" dirty="0" smtClean="0"/>
              <a:t>1949: Hebb’s rule: </a:t>
            </a:r>
            <a:r>
              <a:rPr lang="en-US" dirty="0" smtClean="0">
                <a:solidFill>
                  <a:srgbClr val="C00000"/>
                </a:solidFill>
              </a:rPr>
              <a:t>“Neurons that fire together wire together”</a:t>
            </a:r>
          </a:p>
          <a:p>
            <a:r>
              <a:rPr lang="en-US" dirty="0" smtClean="0"/>
              <a:t>1966: Lomo observes long term potentiation (LPT) in the rabbit brain</a:t>
            </a:r>
          </a:p>
          <a:p>
            <a:r>
              <a:rPr lang="en-US" dirty="0" smtClean="0"/>
              <a:t>1970s: Long term depression (LTD) is observed</a:t>
            </a:r>
          </a:p>
          <a:p>
            <a:r>
              <a:rPr lang="en-US" dirty="0"/>
              <a:t>1980s:  The biochemical basis of plasticity: </a:t>
            </a:r>
            <a:r>
              <a:rPr lang="en-US" dirty="0" smtClean="0"/>
              <a:t> Ca</a:t>
            </a:r>
            <a:r>
              <a:rPr lang="en-US" baseline="30000" dirty="0" smtClean="0"/>
              <a:t>++</a:t>
            </a:r>
            <a:r>
              <a:rPr lang="en-US" dirty="0" smtClean="0"/>
              <a:t> and NMDA </a:t>
            </a:r>
            <a:r>
              <a:rPr lang="en-US" dirty="0"/>
              <a:t>receptors</a:t>
            </a:r>
          </a:p>
          <a:p>
            <a:r>
              <a:rPr lang="en-US" dirty="0">
                <a:solidFill>
                  <a:srgbClr val="C00000"/>
                </a:solidFill>
              </a:rPr>
              <a:t>1986: </a:t>
            </a:r>
            <a:r>
              <a:rPr lang="en-US" dirty="0" err="1">
                <a:solidFill>
                  <a:srgbClr val="C00000"/>
                </a:solidFill>
              </a:rPr>
              <a:t>Backprop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software plasticity </a:t>
            </a:r>
            <a:r>
              <a:rPr lang="en-US" dirty="0">
                <a:solidFill>
                  <a:srgbClr val="C00000"/>
                </a:solidFill>
              </a:rPr>
              <a:t>through SGD</a:t>
            </a:r>
          </a:p>
          <a:p>
            <a:r>
              <a:rPr lang="en-US" dirty="0" smtClean="0"/>
              <a:t>1995: Spike timing dependent plasticity (</a:t>
            </a:r>
            <a:r>
              <a:rPr lang="en-US" dirty="0" smtClean="0"/>
              <a:t>STDP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32230" y="4627418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70C0"/>
                </a:solidFill>
              </a:rPr>
              <a:t>w</a:t>
            </a:r>
            <a:r>
              <a:rPr lang="en-US" sz="3600" b="1" i="1" dirty="0" smtClean="0">
                <a:solidFill>
                  <a:srgbClr val="0070C0"/>
                </a:solidFill>
              </a:rPr>
              <a:t>here does </a:t>
            </a:r>
          </a:p>
          <a:p>
            <a:r>
              <a:rPr lang="en-US" sz="3600" b="1" i="1" dirty="0" smtClean="0">
                <a:solidFill>
                  <a:srgbClr val="0070C0"/>
                </a:solidFill>
              </a:rPr>
              <a:t>this fit?</a:t>
            </a:r>
            <a:endParaRPr lang="en-US" sz="3600" b="1" i="1" dirty="0">
              <a:solidFill>
                <a:srgbClr val="0070C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8188032" y="473825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18309" y="1412157"/>
            <a:ext cx="10515600" cy="543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Mathematical, black box models</a:t>
            </a:r>
          </a:p>
          <a:p>
            <a:r>
              <a:rPr lang="en-US" sz="4000" dirty="0" smtClean="0"/>
              <a:t>Spike timing models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Biochemical/physiological models of plasticity</a:t>
            </a:r>
          </a:p>
          <a:p>
            <a:pPr lvl="1"/>
            <a:r>
              <a:rPr lang="en-US" sz="3600" dirty="0" smtClean="0">
                <a:solidFill>
                  <a:srgbClr val="C00000"/>
                </a:solidFill>
              </a:rPr>
              <a:t>Plasticity seems to have to do with Ca</a:t>
            </a:r>
            <a:r>
              <a:rPr lang="en-US" sz="3600" baseline="30000" dirty="0" smtClean="0">
                <a:solidFill>
                  <a:srgbClr val="C00000"/>
                </a:solidFill>
              </a:rPr>
              <a:t>++</a:t>
            </a:r>
            <a:r>
              <a:rPr lang="en-US" sz="3600" dirty="0" smtClean="0">
                <a:solidFill>
                  <a:srgbClr val="C00000"/>
                </a:solidFill>
              </a:rPr>
              <a:t> and NMDA receptors</a:t>
            </a:r>
          </a:p>
          <a:p>
            <a:pPr lvl="1"/>
            <a:r>
              <a:rPr lang="en-US" sz="3600" dirty="0" smtClean="0">
                <a:solidFill>
                  <a:srgbClr val="C00000"/>
                </a:solidFill>
              </a:rPr>
              <a:t>Spine shape change, as well as </a:t>
            </a:r>
            <a:r>
              <a:rPr lang="en-US" sz="3600" dirty="0" err="1" smtClean="0">
                <a:solidFill>
                  <a:srgbClr val="C00000"/>
                </a:solidFill>
              </a:rPr>
              <a:t>spinogenesis</a:t>
            </a:r>
            <a:r>
              <a:rPr lang="en-US" sz="3600" dirty="0" smtClean="0">
                <a:solidFill>
                  <a:srgbClr val="C00000"/>
                </a:solidFill>
              </a:rPr>
              <a:t>, may affect plasticity</a:t>
            </a:r>
          </a:p>
          <a:p>
            <a:pPr lvl="1"/>
            <a:r>
              <a:rPr lang="en-US" sz="3600" dirty="0" smtClean="0">
                <a:solidFill>
                  <a:srgbClr val="C00000"/>
                </a:solidFill>
              </a:rPr>
              <a:t>Latest: MNDA receptors </a:t>
            </a:r>
            <a:r>
              <a:rPr lang="en-US" sz="3600" i="1" dirty="0" smtClean="0">
                <a:solidFill>
                  <a:srgbClr val="C00000"/>
                </a:solidFill>
              </a:rPr>
              <a:t>move</a:t>
            </a:r>
            <a:r>
              <a:rPr lang="en-US" sz="3600" dirty="0" smtClean="0">
                <a:solidFill>
                  <a:srgbClr val="C00000"/>
                </a:solidFill>
              </a:rPr>
              <a:t> to enhance plasticity (at the 1ms scale</a:t>
            </a:r>
            <a:r>
              <a:rPr lang="mr-IN" sz="3600" dirty="0" smtClean="0">
                <a:solidFill>
                  <a:srgbClr val="C00000"/>
                </a:solidFill>
              </a:rPr>
              <a:t>…</a:t>
            </a:r>
            <a:r>
              <a:rPr lang="en-US" sz="3600" dirty="0" smtClean="0">
                <a:solidFill>
                  <a:srgbClr val="C00000"/>
                </a:solidFill>
              </a:rPr>
              <a:t>)</a:t>
            </a:r>
          </a:p>
          <a:p>
            <a:pPr lvl="1"/>
            <a:endParaRPr lang="en-US" sz="3600" dirty="0">
              <a:solidFill>
                <a:srgbClr val="C00000"/>
              </a:solidFill>
            </a:endParaRPr>
          </a:p>
          <a:p>
            <a:pPr lvl="1"/>
            <a:endParaRPr lang="en-US" sz="36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1669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Models of plasticity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"/>
            <a:ext cx="10515600" cy="1325563"/>
          </a:xfrm>
        </p:spPr>
        <p:txBody>
          <a:bodyPr/>
          <a:lstStyle/>
          <a:p>
            <a:r>
              <a:rPr lang="en-US" dirty="0" smtClean="0"/>
              <a:t>Models of plasticity</a:t>
            </a:r>
            <a:endParaRPr lang="en-US" dirty="0"/>
          </a:p>
        </p:txBody>
      </p:sp>
      <p:pic>
        <p:nvPicPr>
          <p:cNvPr id="2050" name="Picture 2" descr="mage result for presynaptic postsynaptic neur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036"/>
            <a:ext cx="4410456" cy="14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2973" y="1035267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84072" y="132765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8869" y="18494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18309" y="1412157"/>
            <a:ext cx="10515600" cy="543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Hebb:  </a:t>
            </a:r>
            <a:r>
              <a:rPr lang="en-US" sz="4000" dirty="0" smtClean="0"/>
              <a:t>𝚫</a:t>
            </a:r>
            <a:r>
              <a:rPr lang="en-US" sz="3600" dirty="0" smtClean="0"/>
              <a:t>w ~ x y</a:t>
            </a:r>
          </a:p>
          <a:p>
            <a:pPr marL="0" indent="0">
              <a:buNone/>
            </a:pPr>
            <a:r>
              <a:rPr lang="en-US" sz="3200" dirty="0" smtClean="0"/>
              <a:t>Vector Hebb: </a:t>
            </a:r>
            <a:r>
              <a:rPr lang="en-US" sz="4000" dirty="0" smtClean="0"/>
              <a:t>𝚫</a:t>
            </a:r>
            <a:r>
              <a:rPr lang="en-US" sz="3600" b="1" dirty="0" smtClean="0"/>
              <a:t>W</a:t>
            </a:r>
            <a:r>
              <a:rPr lang="en-US" sz="3600" dirty="0" smtClean="0"/>
              <a:t> </a:t>
            </a:r>
            <a:r>
              <a:rPr lang="en-US" sz="3600" dirty="0"/>
              <a:t>~ </a:t>
            </a:r>
            <a:r>
              <a:rPr lang="en-US" sz="3600" b="1" dirty="0" smtClean="0"/>
              <a:t>X </a:t>
            </a:r>
            <a:r>
              <a:rPr lang="en-US" sz="3600" dirty="0" smtClean="0"/>
              <a:t>y </a:t>
            </a:r>
            <a:r>
              <a:rPr lang="en-US" sz="3200" dirty="0" smtClean="0"/>
              <a:t>(</a:t>
            </a:r>
            <a:r>
              <a:rPr lang="en-US" sz="3200" b="1" dirty="0"/>
              <a:t>X </a:t>
            </a:r>
            <a:r>
              <a:rPr lang="en-US" sz="3200" dirty="0" smtClean="0"/>
              <a:t>vector </a:t>
            </a:r>
            <a:r>
              <a:rPr lang="en-US" sz="3200" dirty="0" smtClean="0"/>
              <a:t>of  presynaptic neurons)</a:t>
            </a:r>
          </a:p>
          <a:p>
            <a:pPr marL="0" indent="0">
              <a:buNone/>
            </a:pPr>
            <a:r>
              <a:rPr lang="en-US" sz="3200" dirty="0" smtClean="0"/>
              <a:t>Covariance form of Hebb (assuming y is the average input times </a:t>
            </a:r>
            <a:r>
              <a:rPr lang="en-US" sz="3200" b="1" dirty="0" smtClean="0"/>
              <a:t>W</a:t>
            </a:r>
            <a:r>
              <a:rPr lang="en-US" sz="3200" dirty="0" smtClean="0"/>
              <a:t>):  </a:t>
            </a:r>
            <a:r>
              <a:rPr lang="en-US" sz="3600" dirty="0" smtClean="0"/>
              <a:t>𝚫</a:t>
            </a:r>
            <a:r>
              <a:rPr lang="en-US" sz="3200" b="1" dirty="0"/>
              <a:t>W</a:t>
            </a:r>
            <a:r>
              <a:rPr lang="en-US" sz="3200" dirty="0"/>
              <a:t> ~ </a:t>
            </a:r>
            <a:r>
              <a:rPr lang="en-US" sz="3200" dirty="0" err="1" smtClean="0"/>
              <a:t>cov</a:t>
            </a:r>
            <a:r>
              <a:rPr lang="en-US" sz="3200" dirty="0" smtClean="0"/>
              <a:t>[</a:t>
            </a:r>
            <a:r>
              <a:rPr lang="en-US" sz="3200" b="1" dirty="0" smtClean="0"/>
              <a:t>X</a:t>
            </a:r>
            <a:r>
              <a:rPr lang="en-US" sz="3200" dirty="0" smtClean="0"/>
              <a:t>]</a:t>
            </a:r>
            <a:r>
              <a:rPr lang="en-US" sz="3200" b="1" dirty="0" smtClean="0"/>
              <a:t> W</a:t>
            </a:r>
          </a:p>
          <a:p>
            <a:pPr marL="0" indent="0">
              <a:buNone/>
            </a:pPr>
            <a:r>
              <a:rPr lang="en-US" sz="3200" dirty="0" smtClean="0"/>
              <a:t>Hebb with LTD: </a:t>
            </a:r>
            <a:r>
              <a:rPr lang="en-US" sz="3600" dirty="0"/>
              <a:t>𝚫</a:t>
            </a:r>
            <a:r>
              <a:rPr lang="en-US" sz="3200" b="1" dirty="0"/>
              <a:t>W</a:t>
            </a:r>
            <a:r>
              <a:rPr lang="en-US" sz="3200" dirty="0"/>
              <a:t> ~ </a:t>
            </a:r>
            <a:r>
              <a:rPr lang="en-US" sz="3200" b="1" dirty="0" smtClean="0"/>
              <a:t>X </a:t>
            </a:r>
            <a:r>
              <a:rPr lang="en-US" sz="3200" dirty="0" smtClean="0"/>
              <a:t>(y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ϑ</a:t>
            </a:r>
            <a:r>
              <a:rPr lang="en-US" sz="3200" dirty="0" smtClean="0"/>
              <a:t>) </a:t>
            </a:r>
            <a:r>
              <a:rPr lang="mr-IN" sz="3200" dirty="0" smtClean="0">
                <a:solidFill>
                  <a:srgbClr val="0070C0"/>
                </a:solidFill>
              </a:rPr>
              <a:t>–</a:t>
            </a:r>
            <a:r>
              <a:rPr lang="en-US" sz="3200" dirty="0" smtClean="0">
                <a:solidFill>
                  <a:srgbClr val="0070C0"/>
                </a:solidFill>
              </a:rPr>
              <a:t> but then LTD if y = 0</a:t>
            </a:r>
          </a:p>
          <a:p>
            <a:pPr marL="0" indent="0">
              <a:buNone/>
            </a:pPr>
            <a:r>
              <a:rPr lang="en-US" sz="3200" dirty="0" smtClean="0"/>
              <a:t>BCM rule corrects this: </a:t>
            </a:r>
            <a:r>
              <a:rPr lang="en-US" sz="3600" dirty="0"/>
              <a:t>𝚫</a:t>
            </a:r>
            <a:r>
              <a:rPr lang="en-US" sz="3200" b="1" dirty="0"/>
              <a:t>W</a:t>
            </a:r>
            <a:r>
              <a:rPr lang="en-US" sz="3200" dirty="0"/>
              <a:t> ~ </a:t>
            </a:r>
            <a:r>
              <a:rPr lang="en-US" sz="3200" b="1" dirty="0"/>
              <a:t>X </a:t>
            </a:r>
            <a:r>
              <a:rPr lang="en-US" sz="3200" dirty="0" smtClean="0"/>
              <a:t>y (y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200" dirty="0" err="1"/>
              <a:t>ϑ</a:t>
            </a:r>
            <a:r>
              <a:rPr lang="en-US" sz="3200" dirty="0"/>
              <a:t>)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Homeostasis, normalization and competition: at a slower time scale, the sum of all presynaptic weights is renormalized to 1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5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144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Models of </a:t>
            </a:r>
            <a:r>
              <a:rPr lang="en-US" dirty="0"/>
              <a:t>plasticity: Plus: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Homeostasis</a:t>
            </a:r>
            <a:r>
              <a:rPr lang="en-US" dirty="0"/>
              <a:t>, normalization and </a:t>
            </a:r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76746" y="1620041"/>
            <a:ext cx="10515600" cy="4628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C00000"/>
                </a:solidFill>
              </a:rPr>
              <a:t>Homeostasis</a:t>
            </a:r>
            <a:r>
              <a:rPr lang="en-US" sz="3200" dirty="0" smtClean="0"/>
              <a:t> means that the organism is stable, its parameters stay in check and its resources are not </a:t>
            </a:r>
            <a:r>
              <a:rPr lang="en-US" sz="3200" dirty="0" err="1" smtClean="0"/>
              <a:t>depleated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For example, inhibition makes sure that not all neurons fire at the same time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Q:  </a:t>
            </a:r>
            <a:r>
              <a:rPr lang="en-US" sz="3200" dirty="0" smtClean="0"/>
              <a:t>So, what mechanism makes sure plasticity does not cause synaptic weights to become infinite?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A:  </a:t>
            </a:r>
            <a:r>
              <a:rPr lang="en-US" sz="3200" dirty="0" smtClean="0"/>
              <a:t>at </a:t>
            </a:r>
            <a:r>
              <a:rPr lang="en-US" sz="3200" dirty="0" smtClean="0"/>
              <a:t>a slower time scale, the sum of all presynaptic weights is </a:t>
            </a:r>
            <a:r>
              <a:rPr lang="en-US" sz="3200" dirty="0" smtClean="0"/>
              <a:t>gradually renormalized </a:t>
            </a:r>
            <a:r>
              <a:rPr lang="en-US" sz="3200" dirty="0" smtClean="0"/>
              <a:t>to </a:t>
            </a:r>
            <a:r>
              <a:rPr lang="en-US" sz="3200" dirty="0" smtClean="0"/>
              <a:t>one</a:t>
            </a:r>
          </a:p>
          <a:p>
            <a:r>
              <a:rPr lang="en-US" sz="3200" dirty="0" smtClean="0"/>
              <a:t>Note that this begets </a:t>
            </a:r>
            <a:r>
              <a:rPr lang="en-US" sz="3200" dirty="0" smtClean="0">
                <a:solidFill>
                  <a:srgbClr val="C00000"/>
                </a:solidFill>
              </a:rPr>
              <a:t>competition</a:t>
            </a:r>
            <a:r>
              <a:rPr lang="en-US" sz="3200" dirty="0" smtClean="0"/>
              <a:t> between presynaptic cells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63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 timing-dependent plasticity (STDP)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55" y="1576242"/>
            <a:ext cx="5520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38200" y="2483570"/>
            <a:ext cx="10515600" cy="287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spike arrives in time, some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gain.  Just in time, big gain.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it just misses it, some loss.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Just misses it, big loss.</a:t>
            </a:r>
          </a:p>
          <a:p>
            <a:endParaRPr lang="en-US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5" y="1524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SGD avoid overfitting</a:t>
            </a:r>
            <a:r>
              <a:rPr lang="en-US" b="1" baseline="30000" dirty="0">
                <a:solidFill>
                  <a:srgbClr val="FF0000"/>
                </a:solidFill>
              </a:rPr>
              <a:t>*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600" b="1" dirty="0" smtClean="0">
                <a:solidFill>
                  <a:srgbClr val="00B0F0"/>
                </a:solidFill>
              </a:rPr>
              <a:t>“Understanding deep learning requires rethinking generalization” ICLR 2017; also, </a:t>
            </a:r>
            <a:r>
              <a:rPr lang="en-US" sz="3600" b="1" i="1" dirty="0" err="1" smtClean="0">
                <a:solidFill>
                  <a:srgbClr val="00B0F0"/>
                </a:solidFill>
              </a:rPr>
              <a:t>cf</a:t>
            </a:r>
            <a:r>
              <a:rPr lang="en-US" sz="3600" b="1" dirty="0" smtClean="0">
                <a:solidFill>
                  <a:srgbClr val="00B0F0"/>
                </a:solidFill>
              </a:rPr>
              <a:t> T. </a:t>
            </a:r>
            <a:r>
              <a:rPr lang="en-US" sz="3600" b="1" dirty="0" err="1" smtClean="0">
                <a:solidFill>
                  <a:srgbClr val="00B0F0"/>
                </a:solidFill>
              </a:rPr>
              <a:t>Poggio</a:t>
            </a:r>
            <a:r>
              <a:rPr lang="en-US" sz="3600" b="1" dirty="0" smtClean="0">
                <a:solidFill>
                  <a:srgbClr val="00B0F0"/>
                </a:solidFill>
              </a:rPr>
              <a:t> I, II, III 2017</a:t>
            </a:r>
            <a:endParaRPr lang="en-US" sz="3600" b="1" dirty="0">
              <a:solidFill>
                <a:srgbClr val="00B0F0"/>
              </a:solidFill>
            </a:endParaRPr>
          </a:p>
        </p:txBody>
      </p:sp>
      <p:pic>
        <p:nvPicPr>
          <p:cNvPr id="3074" name="Picture 2" descr="https://cdn-images-1.medium.com/max/1600/1*8ZK4ykoK5z8ADncvTgAH9w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09" y="1981200"/>
            <a:ext cx="8389932" cy="47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583382" y="4488873"/>
            <a:ext cx="817426" cy="3048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80904" y="4253353"/>
            <a:ext cx="1926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n</a:t>
            </a:r>
            <a:r>
              <a:rPr lang="en-US" sz="2400" b="1" i="1" dirty="0" smtClean="0">
                <a:solidFill>
                  <a:srgbClr val="FFFF00"/>
                </a:solidFill>
              </a:rPr>
              <a:t>o overfitting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544277" y="-6720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86800" y="50930"/>
            <a:ext cx="2367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 smtClean="0">
                <a:solidFill>
                  <a:srgbClr val="FF0000"/>
                </a:solidFill>
              </a:rPr>
              <a:t>roject alert!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8434" name="Picture 2" descr="mage result for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5" y="2927049"/>
            <a:ext cx="8187590" cy="2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Btw: Hebb’s exact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Rhyming soundbite: </a:t>
            </a:r>
            <a:r>
              <a:rPr lang="en-US" dirty="0" smtClean="0">
                <a:solidFill>
                  <a:srgbClr val="C00000"/>
                </a:solidFill>
              </a:rPr>
              <a:t>“fire together, wire together”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Actual quote from [Hebb 1949 </a:t>
            </a:r>
            <a:r>
              <a:rPr lang="en-US" i="1" dirty="0" smtClean="0"/>
              <a:t>The Organization of </a:t>
            </a:r>
            <a:r>
              <a:rPr lang="en-US" i="1" dirty="0" err="1" smtClean="0"/>
              <a:t>Behaviour</a:t>
            </a:r>
            <a:r>
              <a:rPr lang="en-US" dirty="0" smtClean="0"/>
              <a:t>]:</a:t>
            </a:r>
          </a:p>
          <a:p>
            <a:pPr marL="0" indent="0">
              <a:buNone/>
            </a:pPr>
            <a:r>
              <a:rPr lang="en-US" dirty="0" smtClean="0"/>
              <a:t>“When </a:t>
            </a:r>
            <a:r>
              <a:rPr lang="en-US" dirty="0"/>
              <a:t>an axon of cell A is near enough to excite cell B or repeatedly or </a:t>
            </a:r>
            <a:r>
              <a:rPr lang="en-US" dirty="0" smtClean="0"/>
              <a:t>persistently </a:t>
            </a:r>
            <a:r>
              <a:rPr lang="en-US" dirty="0"/>
              <a:t>takes part in firing it, some growth process or metabolic change </a:t>
            </a:r>
            <a:r>
              <a:rPr lang="en-US" dirty="0" smtClean="0"/>
              <a:t>takes place </a:t>
            </a:r>
            <a:r>
              <a:rPr lang="en-US" dirty="0"/>
              <a:t>in one </a:t>
            </a:r>
            <a:r>
              <a:rPr lang="en-US" dirty="0">
                <a:solidFill>
                  <a:srgbClr val="C00000"/>
                </a:solidFill>
              </a:rPr>
              <a:t>or both cells </a:t>
            </a:r>
            <a:r>
              <a:rPr lang="en-US" dirty="0"/>
              <a:t>such that A’s efficiency, as one of the cells firing B, </a:t>
            </a:r>
            <a:r>
              <a:rPr lang="en-US" dirty="0" smtClean="0"/>
              <a:t>is increased.”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NB: </a:t>
            </a:r>
            <a:r>
              <a:rPr lang="en-US" dirty="0" smtClean="0">
                <a:solidFill>
                  <a:srgbClr val="C00000"/>
                </a:solidFill>
              </a:rPr>
              <a:t>“or </a:t>
            </a:r>
            <a:r>
              <a:rPr lang="en-US" dirty="0">
                <a:solidFill>
                  <a:srgbClr val="C00000"/>
                </a:solidFill>
              </a:rPr>
              <a:t>both </a:t>
            </a:r>
            <a:r>
              <a:rPr lang="en-US" dirty="0" smtClean="0">
                <a:solidFill>
                  <a:srgbClr val="C00000"/>
                </a:solidFill>
              </a:rPr>
              <a:t>cells” </a:t>
            </a:r>
            <a:r>
              <a:rPr lang="en-US" dirty="0" smtClean="0"/>
              <a:t>is an impossibility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 timing-dependent plasticity (STDP)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55" y="1576242"/>
            <a:ext cx="5520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38200" y="2483570"/>
            <a:ext cx="10515600" cy="287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spike arrives in time, some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gain.  Just in time, big gain.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it just misses it, some loss.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Just misses it, big loss.</a:t>
            </a:r>
          </a:p>
          <a:p>
            <a:endParaRPr lang="en-US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12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Wow!  What does this mean?</a:t>
            </a:r>
            <a:endParaRPr lang="en-US" dirty="0"/>
          </a:p>
        </p:txBody>
      </p:sp>
      <p:pic>
        <p:nvPicPr>
          <p:cNvPr id="4" name="Content Placeholder 3" descr="5937020-the-thinker-statue-by-the-french-sculptor-rodin.jp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41" y="18256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Johnson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Lindenstrauss</a:t>
            </a:r>
            <a:r>
              <a:rPr lang="en-US" dirty="0" smtClean="0"/>
              <a:t> Lemma (JLL): The Moral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7218" cy="4351338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for any data set</a:t>
            </a:r>
          </a:p>
          <a:p>
            <a:r>
              <a:rPr lang="en-US" sz="3600" dirty="0" smtClean="0"/>
              <a:t>if the dimensions have no special meaning for you</a:t>
            </a:r>
          </a:p>
          <a:p>
            <a:r>
              <a:rPr lang="en-US" sz="3600" dirty="0" smtClean="0"/>
              <a:t>and you are mainly interested in the distances between the data</a:t>
            </a:r>
          </a:p>
          <a:p>
            <a:r>
              <a:rPr lang="en-US" sz="3600" dirty="0"/>
              <a:t>a</a:t>
            </a:r>
            <a:r>
              <a:rPr lang="en-US" sz="3600" dirty="0" smtClean="0"/>
              <a:t>nd you can tolerate an error of 𝛆</a:t>
            </a:r>
          </a:p>
          <a:p>
            <a:r>
              <a:rPr lang="en-US" sz="3600" dirty="0"/>
              <a:t>t</a:t>
            </a:r>
            <a:r>
              <a:rPr lang="en-US" sz="3600" dirty="0" smtClean="0"/>
              <a:t>hen your dimension should not exceed </a:t>
            </a:r>
            <a:r>
              <a:rPr lang="en-US" sz="3600" dirty="0" smtClean="0">
                <a:solidFill>
                  <a:srgbClr val="C00000"/>
                </a:solidFill>
              </a:rPr>
              <a:t>8 ln n/𝛆</a:t>
            </a:r>
            <a:r>
              <a:rPr lang="en-US" sz="3600" baseline="30000" dirty="0" smtClean="0">
                <a:solidFill>
                  <a:srgbClr val="C00000"/>
                </a:solidFill>
              </a:rPr>
              <a:t>2</a:t>
            </a:r>
            <a:endParaRPr lang="en-US" sz="3600" dirty="0">
              <a:solidFill>
                <a:srgbClr val="C00000"/>
              </a:solidFill>
            </a:endParaRPr>
          </a:p>
          <a:p>
            <a:endParaRPr lang="en-US" sz="36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0065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of DNA: n = 3,000 d = 500,000, k = 2</a:t>
            </a:r>
            <a:endParaRPr lang="en-US" dirty="0"/>
          </a:p>
        </p:txBody>
      </p:sp>
      <p:pic>
        <p:nvPicPr>
          <p:cNvPr id="6146" name="Picture 2" descr="n external file that holds a picture, illustration, etc.&#10;Object 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2053" b="37841"/>
          <a:stretch/>
        </p:blipFill>
        <p:spPr bwMode="auto">
          <a:xfrm>
            <a:off x="3394505" y="1409989"/>
            <a:ext cx="7051821" cy="55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find the k largest eigenvectors of symmetric matrix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Starting from a random vector x compute the sequence of </a:t>
            </a:r>
            <a:r>
              <a:rPr lang="en-US" dirty="0" smtClean="0">
                <a:solidFill>
                  <a:srgbClr val="C00000"/>
                </a:solidFill>
              </a:rPr>
              <a:t>(normalized to 1)</a:t>
            </a:r>
            <a:r>
              <a:rPr lang="en-US" dirty="0" smtClean="0"/>
              <a:t> vectors Ax, A</a:t>
            </a:r>
            <a:r>
              <a:rPr lang="en-US" baseline="30000" dirty="0" smtClean="0"/>
              <a:t>2</a:t>
            </a:r>
            <a:r>
              <a:rPr lang="en-US" dirty="0" smtClean="0"/>
              <a:t>x, A</a:t>
            </a:r>
            <a:r>
              <a:rPr lang="en-US" baseline="30000" dirty="0" smtClean="0"/>
              <a:t>3</a:t>
            </a:r>
            <a:r>
              <a:rPr lang="en-US" dirty="0" smtClean="0"/>
              <a:t>x, </a:t>
            </a:r>
            <a:r>
              <a:rPr lang="en-US" dirty="0" err="1" smtClean="0"/>
              <a:t>etc</a:t>
            </a:r>
            <a:r>
              <a:rPr lang="en-US" dirty="0" smtClean="0"/>
              <a:t>, until it converges to v</a:t>
            </a:r>
            <a:r>
              <a:rPr lang="en-US" baseline="-25000" dirty="0" smtClean="0"/>
              <a:t>1</a:t>
            </a:r>
          </a:p>
          <a:p>
            <a:r>
              <a:rPr lang="en-US" dirty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 is the first eigenvector (the one corresponding to the largest eigenvalue)</a:t>
            </a:r>
          </a:p>
          <a:p>
            <a:r>
              <a:rPr lang="en-US" dirty="0" smtClean="0"/>
              <a:t>Now project the matrix to the space orthogonal to v</a:t>
            </a:r>
            <a:r>
              <a:rPr lang="en-US" baseline="-25000" dirty="0" smtClean="0"/>
              <a:t>1</a:t>
            </a:r>
            <a:r>
              <a:rPr lang="en-US" dirty="0" smtClean="0"/>
              <a:t> and repeat to find the second eigenvector.  And so on, k times.</a:t>
            </a:r>
          </a:p>
          <a:p>
            <a:r>
              <a:rPr lang="en-US" dirty="0" smtClean="0"/>
              <a:t>Fast matrix multiplication version (A A</a:t>
            </a:r>
            <a:r>
              <a:rPr lang="en-US" baseline="30000" dirty="0" smtClean="0"/>
              <a:t>2</a:t>
            </a:r>
            <a:r>
              <a:rPr lang="en-US" dirty="0" smtClean="0"/>
              <a:t> A</a:t>
            </a:r>
            <a:r>
              <a:rPr lang="en-US" baseline="30000" dirty="0" smtClean="0"/>
              <a:t>4</a:t>
            </a:r>
            <a:r>
              <a:rPr lang="en-US" dirty="0" smtClean="0"/>
              <a:t> A</a:t>
            </a:r>
            <a:r>
              <a:rPr lang="en-US" baseline="30000" dirty="0" smtClean="0"/>
              <a:t>8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Works as long as the eigenvalues are well separated.  Otherwise, just a little more complicated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Alternative:  singular value decomposition (SVD) 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342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smtClean="0"/>
              <a:t>coding: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Gradient descent [</a:t>
            </a:r>
            <a:r>
              <a:rPr lang="en-US" sz="3600" dirty="0" err="1" smtClean="0"/>
              <a:t>Olshausen</a:t>
            </a:r>
            <a:r>
              <a:rPr lang="en-US" sz="3600" dirty="0" smtClean="0"/>
              <a:t> Fields 1998]</a:t>
            </a:r>
          </a:p>
          <a:p>
            <a:r>
              <a:rPr lang="en-US" sz="3600" dirty="0" smtClean="0"/>
              <a:t>Maximum likelihood, assuming a generative model and noise [</a:t>
            </a:r>
            <a:r>
              <a:rPr lang="en-US" sz="3600" dirty="0" err="1" smtClean="0"/>
              <a:t>Lewicki</a:t>
            </a:r>
            <a:r>
              <a:rPr lang="en-US" sz="3600" dirty="0" smtClean="0"/>
              <a:t> and </a:t>
            </a:r>
            <a:r>
              <a:rPr lang="en-US" sz="3600" dirty="0" err="1" smtClean="0"/>
              <a:t>Sejnowski</a:t>
            </a:r>
            <a:r>
              <a:rPr lang="en-US" sz="3600" dirty="0" smtClean="0"/>
              <a:t> 200]</a:t>
            </a:r>
            <a:endParaRPr lang="en-US" sz="3600" dirty="0"/>
          </a:p>
          <a:p>
            <a:r>
              <a:rPr lang="en-US" sz="3600" dirty="0" smtClean="0"/>
              <a:t>Alternating minimization: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Start with a basis B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Repeat:  Sparse decode the data on B to get x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</a:rPr>
              <a:t>	</a:t>
            </a:r>
            <a:r>
              <a:rPr lang="en-US" sz="3600" dirty="0" smtClean="0">
                <a:solidFill>
                  <a:srgbClr val="C00000"/>
                </a:solidFill>
              </a:rPr>
              <a:t>	Gradient step on B</a:t>
            </a:r>
          </a:p>
          <a:p>
            <a:r>
              <a:rPr lang="en-US" sz="3600" dirty="0" smtClean="0"/>
              <a:t>Performance guarantees, see [Arora et al 2015]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040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1696</Words>
  <Application>Microsoft Macintosh PowerPoint</Application>
  <PresentationFormat>Widescreen</PresentationFormat>
  <Paragraphs>244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Hebrew Scholar</vt:lpstr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First:  What happened last Wednesday</vt:lpstr>
      <vt:lpstr>Why does gradient descent succeed in approximating the optimum?*</vt:lpstr>
      <vt:lpstr>How does SGD avoid overfitting*? “Understanding deep learning requires rethinking generalization” ICLR 2017; also, cf T. Poggio I, II, III 2017</vt:lpstr>
      <vt:lpstr>The Johnson – Lindenstrauss Lemma (JLL): The Moral</vt:lpstr>
      <vt:lpstr>PCA of DNA: n = 3,000 d = 500,000, k = 2</vt:lpstr>
      <vt:lpstr>To find the k largest eigenvectors of symmetric matrix A</vt:lpstr>
      <vt:lpstr>Sparse coding: Algorithms</vt:lpstr>
      <vt:lpstr>Questions?   Thoughts?  Feedback?</vt:lpstr>
      <vt:lpstr>Today</vt:lpstr>
      <vt:lpstr>The Brain: a Uuuuuuge directed graph</vt:lpstr>
      <vt:lpstr>A well known random graph</vt:lpstr>
      <vt:lpstr>Another well known random graph</vt:lpstr>
      <vt:lpstr>Erdo”s – Renyi graphs</vt:lpstr>
      <vt:lpstr>Power law / Internet like graph</vt:lpstr>
      <vt:lpstr>Btw, a third kind of brain-relevant graph: The small world graph [Kleinberg 2000]</vt:lpstr>
      <vt:lpstr>Which of these kinds of random graphs is the brain more like?</vt:lpstr>
      <vt:lpstr>To start with, in what sense is it random? Can brain connections be random?</vt:lpstr>
      <vt:lpstr>How fruit flies remember smells </vt:lpstr>
      <vt:lpstr>How fruit flies remember smells  </vt:lpstr>
      <vt:lpstr>A:  Random convergence of olfactory input in the Drosophila mushroom body by S. Caron, V. Ruta, L. Abbott, R. Axel,2013 </vt:lpstr>
      <vt:lpstr>What is the generative model of the Human Connectome?</vt:lpstr>
      <vt:lpstr>What is the generative model of the Human Connectome?</vt:lpstr>
      <vt:lpstr>How long does the growth cone travel?</vt:lpstr>
      <vt:lpstr>Many navigational strategies</vt:lpstr>
      <vt:lpstr>Brain-wide single-cell  tracing reveals the  diversity of axonal  projection patterns  of layer-2/3  V1  neurons,with most cells  projecting to more than  one target area</vt:lpstr>
      <vt:lpstr>(Cerebral) Cortex: the engine</vt:lpstr>
      <vt:lpstr>So, there  is a split…  and it seems  to be  important</vt:lpstr>
      <vt:lpstr>Connectome (as in “you are your _”)</vt:lpstr>
      <vt:lpstr>PowerPoint Presentation</vt:lpstr>
      <vt:lpstr>Speaking of bar codes… Protocadherin proteins and molecular  self-avoidance</vt:lpstr>
      <vt:lpstr>Question</vt:lpstr>
      <vt:lpstr>So, what kind of graph is the connectome?  One hypothesis:  Locally Erdo”s – Renyi and globally Internet-like</vt:lpstr>
      <vt:lpstr>So, what kind of graph is the connectome? Two-way connected neurons</vt:lpstr>
      <vt:lpstr>So, what kind of graph is the connectome? Three neuron connectivity</vt:lpstr>
      <vt:lpstr>Why is that? *</vt:lpstr>
      <vt:lpstr>Your connectome changes (…but so do you…)</vt:lpstr>
      <vt:lpstr>Number of synapses (into muscular fibers)</vt:lpstr>
      <vt:lpstr>How is this deletion done?</vt:lpstr>
      <vt:lpstr>Incidentally, remember Hubel and Wiezel’s simple cells?</vt:lpstr>
      <vt:lpstr>Btw:  yet another thing to consider*</vt:lpstr>
      <vt:lpstr>Connections between neurons are not permanent</vt:lpstr>
      <vt:lpstr>Pre-synaptic activity affects the magnitude of post-synaptic response</vt:lpstr>
      <vt:lpstr>History of plasticity</vt:lpstr>
      <vt:lpstr>PowerPoint Presentation</vt:lpstr>
      <vt:lpstr>Models of plasticity</vt:lpstr>
      <vt:lpstr>Models of plasticity: Plus:  Homeostasis, normalization and competition</vt:lpstr>
      <vt:lpstr>Spike timing-dependent plasticity (STDP)</vt:lpstr>
      <vt:lpstr>Btw: Hebb’s exact words</vt:lpstr>
      <vt:lpstr>Spike timing-dependent plasticity (STDP)</vt:lpstr>
      <vt:lpstr>Wow!  What does this mean?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232</cp:revision>
  <dcterms:created xsi:type="dcterms:W3CDTF">2018-09-04T01:29:10Z</dcterms:created>
  <dcterms:modified xsi:type="dcterms:W3CDTF">2018-09-27T01:13:24Z</dcterms:modified>
</cp:coreProperties>
</file>